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tags/tag1.xml" ContentType="application/vnd.openxmlformats-officedocument.presentationml.tags+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5.xml" ContentType="application/vnd.openxmlformats-officedocument.presentationml.notesSlide+xml"/>
  <Override PartName="/ppt/charts/chart15.xml" ContentType="application/vnd.openxmlformats-officedocument.drawingml.chart+xml"/>
  <Override PartName="/ppt/theme/themeOverride1.xml" ContentType="application/vnd.openxmlformats-officedocument.themeOverride+xml"/>
  <Override PartName="/ppt/charts/chart16.xml" ContentType="application/vnd.openxmlformats-officedocument.drawingml.chart+xml"/>
  <Override PartName="/ppt/theme/themeOverride2.xml" ContentType="application/vnd.openxmlformats-officedocument.themeOverride+xml"/>
  <Override PartName="/ppt/charts/chart17.xml" ContentType="application/vnd.openxmlformats-officedocument.drawingml.chart+xml"/>
  <Override PartName="/ppt/theme/themeOverride3.xml" ContentType="application/vnd.openxmlformats-officedocument.themeOverride+xml"/>
  <Override PartName="/ppt/charts/chart18.xml" ContentType="application/vnd.openxmlformats-officedocument.drawingml.chart+xml"/>
  <Override PartName="/ppt/theme/themeOverride4.xml" ContentType="application/vnd.openxmlformats-officedocument.themeOverride+xml"/>
  <Override PartName="/ppt/charts/chart19.xml" ContentType="application/vnd.openxmlformats-officedocument.drawingml.chart+xml"/>
  <Override PartName="/ppt/theme/themeOverride5.xml" ContentType="application/vnd.openxmlformats-officedocument.themeOverride+xml"/>
  <Override PartName="/ppt/charts/chart20.xml" ContentType="application/vnd.openxmlformats-officedocument.drawingml.chart+xml"/>
  <Override PartName="/ppt/theme/themeOverride6.xml" ContentType="application/vnd.openxmlformats-officedocument.themeOverride+xml"/>
  <Override PartName="/ppt/charts/chart21.xml" ContentType="application/vnd.openxmlformats-officedocument.drawingml.chart+xml"/>
  <Override PartName="/ppt/theme/themeOverride7.xml" ContentType="application/vnd.openxmlformats-officedocument.themeOverride+xml"/>
  <Override PartName="/ppt/charts/chart22.xml" ContentType="application/vnd.openxmlformats-officedocument.drawingml.chart+xml"/>
  <Override PartName="/ppt/theme/themeOverride8.xml" ContentType="application/vnd.openxmlformats-officedocument.themeOverride+xml"/>
  <Override PartName="/ppt/charts/chart23.xml" ContentType="application/vnd.openxmlformats-officedocument.drawingml.chart+xml"/>
  <Override PartName="/ppt/theme/themeOverride9.xml" ContentType="application/vnd.openxmlformats-officedocument.themeOverride+xml"/>
  <Override PartName="/ppt/notesSlides/notesSlide6.xml" ContentType="application/vnd.openxmlformats-officedocument.presentationml.notesSlide+xml"/>
  <Override PartName="/ppt/charts/chart24.xml" ContentType="application/vnd.openxmlformats-officedocument.drawingml.chart+xml"/>
  <Override PartName="/ppt/theme/themeOverride10.xml" ContentType="application/vnd.openxmlformats-officedocument.themeOverride+xml"/>
  <Override PartName="/ppt/charts/chart25.xml" ContentType="application/vnd.openxmlformats-officedocument.drawingml.chart+xml"/>
  <Override PartName="/ppt/theme/themeOverride11.xml" ContentType="application/vnd.openxmlformats-officedocument.themeOverride+xml"/>
  <Override PartName="/ppt/charts/chart26.xml" ContentType="application/vnd.openxmlformats-officedocument.drawingml.chart+xml"/>
  <Override PartName="/ppt/theme/themeOverride12.xml" ContentType="application/vnd.openxmlformats-officedocument.themeOverride+xml"/>
  <Override PartName="/ppt/charts/chart27.xml" ContentType="application/vnd.openxmlformats-officedocument.drawingml.chart+xml"/>
  <Override PartName="/ppt/theme/themeOverride13.xml" ContentType="application/vnd.openxmlformats-officedocument.themeOverride+xml"/>
  <Override PartName="/ppt/charts/chart28.xml" ContentType="application/vnd.openxmlformats-officedocument.drawingml.chart+xml"/>
  <Override PartName="/ppt/theme/themeOverride14.xml" ContentType="application/vnd.openxmlformats-officedocument.themeOverride+xml"/>
  <Override PartName="/ppt/charts/chart29.xml" ContentType="application/vnd.openxmlformats-officedocument.drawingml.chart+xml"/>
  <Override PartName="/ppt/theme/themeOverride15.xml" ContentType="application/vnd.openxmlformats-officedocument.themeOverride+xml"/>
  <Override PartName="/ppt/charts/chart30.xml" ContentType="application/vnd.openxmlformats-officedocument.drawingml.chart+xml"/>
  <Override PartName="/ppt/theme/themeOverride16.xml" ContentType="application/vnd.openxmlformats-officedocument.themeOverride+xml"/>
  <Override PartName="/ppt/charts/chart31.xml" ContentType="application/vnd.openxmlformats-officedocument.drawingml.chart+xml"/>
  <Override PartName="/ppt/theme/themeOverride17.xml" ContentType="application/vnd.openxmlformats-officedocument.themeOverride+xml"/>
  <Override PartName="/ppt/charts/chart32.xml" ContentType="application/vnd.openxmlformats-officedocument.drawingml.chart+xml"/>
  <Override PartName="/ppt/theme/themeOverride18.xml" ContentType="application/vnd.openxmlformats-officedocument.themeOverr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15.xml" ContentType="application/vnd.openxmlformats-officedocument.presentationml.notesSlide+xml"/>
  <Override PartName="/ppt/charts/chart41.xml" ContentType="application/vnd.openxmlformats-officedocument.drawingml.chart+xml"/>
  <Override PartName="/ppt/notesSlides/notesSlide16.xml" ContentType="application/vnd.openxmlformats-officedocument.presentationml.notesSlide+xml"/>
  <Override PartName="/ppt/charts/chart42.xml" ContentType="application/vnd.openxmlformats-officedocument.drawingml.chart+xml"/>
  <Override PartName="/ppt/notesSlides/notesSlide17.xml" ContentType="application/vnd.openxmlformats-officedocument.presentationml.notesSlide+xml"/>
  <Override PartName="/ppt/charts/chart43.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19.xml" ContentType="application/vnd.openxmlformats-officedocument.themeOverride+xml"/>
  <Override PartName="/ppt/charts/chart47.xml" ContentType="application/vnd.openxmlformats-officedocument.drawingml.chart+xml"/>
  <Override PartName="/ppt/theme/themeOverride20.xml" ContentType="application/vnd.openxmlformats-officedocument.themeOverride+xml"/>
  <Override PartName="/ppt/charts/chart48.xml" ContentType="application/vnd.openxmlformats-officedocument.drawingml.chart+xml"/>
  <Override PartName="/ppt/theme/themeOverride21.xml" ContentType="application/vnd.openxmlformats-officedocument.themeOverride+xml"/>
  <Override PartName="/ppt/charts/chart49.xml" ContentType="application/vnd.openxmlformats-officedocument.drawingml.chart+xml"/>
  <Override PartName="/ppt/theme/themeOverride2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61" r:id="rId2"/>
    <p:sldMasterId id="2147484076" r:id="rId3"/>
    <p:sldMasterId id="2147484046" r:id="rId4"/>
  </p:sldMasterIdLst>
  <p:notesMasterIdLst>
    <p:notesMasterId r:id="rId71"/>
  </p:notesMasterIdLst>
  <p:handoutMasterIdLst>
    <p:handoutMasterId r:id="rId72"/>
  </p:handoutMasterIdLst>
  <p:sldIdLst>
    <p:sldId id="800" r:id="rId5"/>
    <p:sldId id="801" r:id="rId6"/>
    <p:sldId id="803" r:id="rId7"/>
    <p:sldId id="862" r:id="rId8"/>
    <p:sldId id="863" r:id="rId9"/>
    <p:sldId id="866" r:id="rId10"/>
    <p:sldId id="867" r:id="rId11"/>
    <p:sldId id="811" r:id="rId12"/>
    <p:sldId id="906" r:id="rId13"/>
    <p:sldId id="813" r:id="rId14"/>
    <p:sldId id="814" r:id="rId15"/>
    <p:sldId id="868" r:id="rId16"/>
    <p:sldId id="869" r:id="rId17"/>
    <p:sldId id="870" r:id="rId18"/>
    <p:sldId id="816" r:id="rId19"/>
    <p:sldId id="817" r:id="rId20"/>
    <p:sldId id="818" r:id="rId21"/>
    <p:sldId id="819" r:id="rId22"/>
    <p:sldId id="820" r:id="rId23"/>
    <p:sldId id="821" r:id="rId24"/>
    <p:sldId id="823" r:id="rId25"/>
    <p:sldId id="824" r:id="rId26"/>
    <p:sldId id="872" r:id="rId27"/>
    <p:sldId id="827" r:id="rId28"/>
    <p:sldId id="871" r:id="rId29"/>
    <p:sldId id="833" r:id="rId30"/>
    <p:sldId id="873" r:id="rId31"/>
    <p:sldId id="874" r:id="rId32"/>
    <p:sldId id="875" r:id="rId33"/>
    <p:sldId id="834" r:id="rId34"/>
    <p:sldId id="835" r:id="rId35"/>
    <p:sldId id="836" r:id="rId36"/>
    <p:sldId id="837" r:id="rId37"/>
    <p:sldId id="838" r:id="rId38"/>
    <p:sldId id="839" r:id="rId39"/>
    <p:sldId id="841" r:id="rId40"/>
    <p:sldId id="842" r:id="rId41"/>
    <p:sldId id="843" r:id="rId42"/>
    <p:sldId id="844" r:id="rId43"/>
    <p:sldId id="845" r:id="rId44"/>
    <p:sldId id="846" r:id="rId45"/>
    <p:sldId id="847" r:id="rId46"/>
    <p:sldId id="848" r:id="rId47"/>
    <p:sldId id="849" r:id="rId48"/>
    <p:sldId id="897" r:id="rId49"/>
    <p:sldId id="898" r:id="rId50"/>
    <p:sldId id="852" r:id="rId51"/>
    <p:sldId id="899" r:id="rId52"/>
    <p:sldId id="853" r:id="rId53"/>
    <p:sldId id="854" r:id="rId54"/>
    <p:sldId id="855" r:id="rId55"/>
    <p:sldId id="900" r:id="rId56"/>
    <p:sldId id="901" r:id="rId57"/>
    <p:sldId id="903" r:id="rId58"/>
    <p:sldId id="858" r:id="rId59"/>
    <p:sldId id="878" r:id="rId60"/>
    <p:sldId id="880" r:id="rId61"/>
    <p:sldId id="881" r:id="rId62"/>
    <p:sldId id="884" r:id="rId63"/>
    <p:sldId id="885" r:id="rId64"/>
    <p:sldId id="886" r:id="rId65"/>
    <p:sldId id="887" r:id="rId66"/>
    <p:sldId id="904" r:id="rId67"/>
    <p:sldId id="890" r:id="rId68"/>
    <p:sldId id="893" r:id="rId69"/>
    <p:sldId id="905" r:id="rId70"/>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S Ashton" initials="JSA" lastIdx="24" clrIdx="0"/>
  <p:cmAuthor id="1" name="Robin Ashton" initials="R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3" autoAdjust="0"/>
  </p:normalViewPr>
  <p:slideViewPr>
    <p:cSldViewPr>
      <p:cViewPr varScale="1">
        <p:scale>
          <a:sx n="154" d="100"/>
          <a:sy n="154" d="100"/>
        </p:scale>
        <p:origin x="2766" y="13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004"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78"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8.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19.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0.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1.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22.xml"/></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Sheet1!$B$1</c:f>
              <c:strCache>
                <c:ptCount val="1"/>
                <c:pt idx="0">
                  <c:v>Nom. Sales</c:v>
                </c:pt>
              </c:strCache>
            </c:strRef>
          </c:tx>
          <c:marker>
            <c:symbol val="none"/>
          </c:marker>
          <c:cat>
            <c:strRef>
              <c:f>Sheet1!$A$2:$A$37</c:f>
              <c:strCache>
                <c:ptCount val="36"/>
                <c:pt idx="0">
                  <c:v>1983</c:v>
                </c:pt>
                <c:pt idx="1">
                  <c:v>1974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2017F</c:v>
                </c:pt>
                <c:pt idx="35">
                  <c:v>2018F</c:v>
                </c:pt>
              </c:strCache>
            </c:strRef>
          </c:cat>
          <c:val>
            <c:numRef>
              <c:f>Sheet1!$B$2:$B$37</c:f>
              <c:numCache>
                <c:formatCode>General</c:formatCode>
                <c:ptCount val="36"/>
                <c:pt idx="0">
                  <c:v>6.7</c:v>
                </c:pt>
                <c:pt idx="1">
                  <c:v>7.3</c:v>
                </c:pt>
                <c:pt idx="2">
                  <c:v>5.7</c:v>
                </c:pt>
                <c:pt idx="3">
                  <c:v>7.3</c:v>
                </c:pt>
                <c:pt idx="4">
                  <c:v>6.9</c:v>
                </c:pt>
                <c:pt idx="5">
                  <c:v>8.3000000000000007</c:v>
                </c:pt>
                <c:pt idx="6">
                  <c:v>6.3</c:v>
                </c:pt>
                <c:pt idx="7">
                  <c:v>8.6999999999999993</c:v>
                </c:pt>
                <c:pt idx="8">
                  <c:v>3.1</c:v>
                </c:pt>
                <c:pt idx="9">
                  <c:v>3.1</c:v>
                </c:pt>
                <c:pt idx="10">
                  <c:v>5.4</c:v>
                </c:pt>
                <c:pt idx="11">
                  <c:v>4.3</c:v>
                </c:pt>
                <c:pt idx="12">
                  <c:v>3.6</c:v>
                </c:pt>
                <c:pt idx="13">
                  <c:v>4</c:v>
                </c:pt>
                <c:pt idx="14">
                  <c:v>5.7</c:v>
                </c:pt>
                <c:pt idx="15">
                  <c:v>5.4</c:v>
                </c:pt>
                <c:pt idx="16">
                  <c:v>4.8</c:v>
                </c:pt>
                <c:pt idx="17">
                  <c:v>6</c:v>
                </c:pt>
                <c:pt idx="18">
                  <c:v>3</c:v>
                </c:pt>
                <c:pt idx="19">
                  <c:v>2.2000000000000002</c:v>
                </c:pt>
                <c:pt idx="20">
                  <c:v>4</c:v>
                </c:pt>
                <c:pt idx="21">
                  <c:v>5.8</c:v>
                </c:pt>
                <c:pt idx="22">
                  <c:v>6</c:v>
                </c:pt>
                <c:pt idx="23">
                  <c:v>5.7</c:v>
                </c:pt>
                <c:pt idx="24">
                  <c:v>6.8</c:v>
                </c:pt>
                <c:pt idx="25">
                  <c:v>-3.9</c:v>
                </c:pt>
                <c:pt idx="26">
                  <c:v>-3.7</c:v>
                </c:pt>
                <c:pt idx="27">
                  <c:v>0.6</c:v>
                </c:pt>
                <c:pt idx="28">
                  <c:v>2.4</c:v>
                </c:pt>
                <c:pt idx="29">
                  <c:v>4</c:v>
                </c:pt>
                <c:pt idx="30">
                  <c:v>3.1</c:v>
                </c:pt>
                <c:pt idx="31">
                  <c:v>3.1</c:v>
                </c:pt>
                <c:pt idx="32">
                  <c:v>5.0999999999999996</c:v>
                </c:pt>
                <c:pt idx="33">
                  <c:v>4.0999999999999996</c:v>
                </c:pt>
                <c:pt idx="34">
                  <c:v>3.7</c:v>
                </c:pt>
                <c:pt idx="35">
                  <c:v>3.8</c:v>
                </c:pt>
              </c:numCache>
            </c:numRef>
          </c:val>
          <c:smooth val="0"/>
          <c:extLst>
            <c:ext xmlns:c16="http://schemas.microsoft.com/office/drawing/2014/chart" uri="{C3380CC4-5D6E-409C-BE32-E72D297353CC}">
              <c16:uniqueId val="{00000000-7824-452D-9C8B-7C2DF1A5639A}"/>
            </c:ext>
          </c:extLst>
        </c:ser>
        <c:ser>
          <c:idx val="1"/>
          <c:order val="1"/>
          <c:tx>
            <c:strRef>
              <c:f>Sheet1!$C$1</c:f>
              <c:strCache>
                <c:ptCount val="1"/>
                <c:pt idx="0">
                  <c:v>Real Sales</c:v>
                </c:pt>
              </c:strCache>
            </c:strRef>
          </c:tx>
          <c:marker>
            <c:symbol val="none"/>
          </c:marker>
          <c:cat>
            <c:strRef>
              <c:f>Sheet1!$A$2:$A$37</c:f>
              <c:strCache>
                <c:ptCount val="36"/>
                <c:pt idx="0">
                  <c:v>1983</c:v>
                </c:pt>
                <c:pt idx="1">
                  <c:v>1974</c:v>
                </c:pt>
                <c:pt idx="2">
                  <c:v>1985</c:v>
                </c:pt>
                <c:pt idx="3">
                  <c:v>1986</c:v>
                </c:pt>
                <c:pt idx="4">
                  <c:v>1987</c:v>
                </c:pt>
                <c:pt idx="5">
                  <c:v>1988</c:v>
                </c:pt>
                <c:pt idx="6">
                  <c:v>1989</c:v>
                </c:pt>
                <c:pt idx="7">
                  <c:v>1990</c:v>
                </c:pt>
                <c:pt idx="8">
                  <c:v>1991</c:v>
                </c:pt>
                <c:pt idx="9">
                  <c:v>1992</c:v>
                </c:pt>
                <c:pt idx="10">
                  <c:v>1993</c:v>
                </c:pt>
                <c:pt idx="11">
                  <c:v>1994</c:v>
                </c:pt>
                <c:pt idx="12">
                  <c:v>1995</c:v>
                </c:pt>
                <c:pt idx="13">
                  <c:v>1996</c:v>
                </c:pt>
                <c:pt idx="14">
                  <c:v>1997</c:v>
                </c:pt>
                <c:pt idx="15">
                  <c:v>1998</c:v>
                </c:pt>
                <c:pt idx="16">
                  <c:v>1999</c:v>
                </c:pt>
                <c:pt idx="17">
                  <c:v>2000</c:v>
                </c:pt>
                <c:pt idx="18">
                  <c:v>2001</c:v>
                </c:pt>
                <c:pt idx="19">
                  <c:v>2002</c:v>
                </c:pt>
                <c:pt idx="20">
                  <c:v>2003</c:v>
                </c:pt>
                <c:pt idx="21">
                  <c:v>2004</c:v>
                </c:pt>
                <c:pt idx="22">
                  <c:v>2005</c:v>
                </c:pt>
                <c:pt idx="23">
                  <c:v>2006</c:v>
                </c:pt>
                <c:pt idx="24">
                  <c:v>2007</c:v>
                </c:pt>
                <c:pt idx="25">
                  <c:v>2008</c:v>
                </c:pt>
                <c:pt idx="26">
                  <c:v>2009</c:v>
                </c:pt>
                <c:pt idx="27">
                  <c:v>2010</c:v>
                </c:pt>
                <c:pt idx="28">
                  <c:v>2011</c:v>
                </c:pt>
                <c:pt idx="29">
                  <c:v>2012</c:v>
                </c:pt>
                <c:pt idx="30">
                  <c:v>2013</c:v>
                </c:pt>
                <c:pt idx="31">
                  <c:v>2014</c:v>
                </c:pt>
                <c:pt idx="32">
                  <c:v>2015</c:v>
                </c:pt>
                <c:pt idx="33">
                  <c:v>2016</c:v>
                </c:pt>
                <c:pt idx="34">
                  <c:v>2017F</c:v>
                </c:pt>
                <c:pt idx="35">
                  <c:v>2018F</c:v>
                </c:pt>
              </c:strCache>
            </c:strRef>
          </c:cat>
          <c:val>
            <c:numRef>
              <c:f>Sheet1!$C$2:$C$37</c:f>
              <c:numCache>
                <c:formatCode>General</c:formatCode>
                <c:ptCount val="36"/>
                <c:pt idx="0">
                  <c:v>2.2999999999999998</c:v>
                </c:pt>
                <c:pt idx="1">
                  <c:v>2.9</c:v>
                </c:pt>
                <c:pt idx="2">
                  <c:v>1.7</c:v>
                </c:pt>
                <c:pt idx="3">
                  <c:v>3.3</c:v>
                </c:pt>
                <c:pt idx="4">
                  <c:v>2.9</c:v>
                </c:pt>
                <c:pt idx="5">
                  <c:v>4</c:v>
                </c:pt>
                <c:pt idx="6">
                  <c:v>1.6</c:v>
                </c:pt>
                <c:pt idx="7">
                  <c:v>3.8</c:v>
                </c:pt>
                <c:pt idx="8">
                  <c:v>-0.3</c:v>
                </c:pt>
                <c:pt idx="9">
                  <c:v>1.1000000000000001</c:v>
                </c:pt>
                <c:pt idx="10">
                  <c:v>3.6</c:v>
                </c:pt>
                <c:pt idx="11">
                  <c:v>2.6</c:v>
                </c:pt>
                <c:pt idx="12">
                  <c:v>1.3</c:v>
                </c:pt>
                <c:pt idx="13">
                  <c:v>1.4</c:v>
                </c:pt>
                <c:pt idx="14">
                  <c:v>2.8</c:v>
                </c:pt>
                <c:pt idx="15">
                  <c:v>2.7</c:v>
                </c:pt>
                <c:pt idx="16">
                  <c:v>2.2000000000000002</c:v>
                </c:pt>
                <c:pt idx="17">
                  <c:v>3.7</c:v>
                </c:pt>
                <c:pt idx="18">
                  <c:v>0.1</c:v>
                </c:pt>
                <c:pt idx="19">
                  <c:v>-0.3</c:v>
                </c:pt>
                <c:pt idx="20">
                  <c:v>2.4</c:v>
                </c:pt>
                <c:pt idx="21">
                  <c:v>2.2999999999999998</c:v>
                </c:pt>
                <c:pt idx="22">
                  <c:v>2.8</c:v>
                </c:pt>
                <c:pt idx="23">
                  <c:v>2.6</c:v>
                </c:pt>
                <c:pt idx="24">
                  <c:v>3</c:v>
                </c:pt>
                <c:pt idx="25">
                  <c:v>0.4</c:v>
                </c:pt>
                <c:pt idx="26">
                  <c:v>-6.9</c:v>
                </c:pt>
                <c:pt idx="27">
                  <c:v>-0.6</c:v>
                </c:pt>
                <c:pt idx="28">
                  <c:v>0.1</c:v>
                </c:pt>
                <c:pt idx="29">
                  <c:v>1.9</c:v>
                </c:pt>
                <c:pt idx="30">
                  <c:v>1.1000000000000001</c:v>
                </c:pt>
                <c:pt idx="31">
                  <c:v>0.7</c:v>
                </c:pt>
                <c:pt idx="32">
                  <c:v>2.2999999999999998</c:v>
                </c:pt>
                <c:pt idx="33">
                  <c:v>1.6</c:v>
                </c:pt>
                <c:pt idx="34">
                  <c:v>1.4</c:v>
                </c:pt>
                <c:pt idx="35">
                  <c:v>1.4</c:v>
                </c:pt>
              </c:numCache>
            </c:numRef>
          </c:val>
          <c:smooth val="0"/>
          <c:extLst>
            <c:ext xmlns:c16="http://schemas.microsoft.com/office/drawing/2014/chart" uri="{C3380CC4-5D6E-409C-BE32-E72D297353CC}">
              <c16:uniqueId val="{00000001-7824-452D-9C8B-7C2DF1A5639A}"/>
            </c:ext>
          </c:extLst>
        </c:ser>
        <c:dLbls>
          <c:showLegendKey val="0"/>
          <c:showVal val="0"/>
          <c:showCatName val="0"/>
          <c:showSerName val="0"/>
          <c:showPercent val="0"/>
          <c:showBubbleSize val="0"/>
        </c:dLbls>
        <c:smooth val="0"/>
        <c:axId val="175623168"/>
        <c:axId val="169554688"/>
      </c:lineChart>
      <c:catAx>
        <c:axId val="175623168"/>
        <c:scaling>
          <c:orientation val="minMax"/>
        </c:scaling>
        <c:delete val="0"/>
        <c:axPos val="b"/>
        <c:numFmt formatCode="General" sourceLinked="1"/>
        <c:majorTickMark val="none"/>
        <c:minorTickMark val="none"/>
        <c:tickLblPos val="nextTo"/>
        <c:crossAx val="169554688"/>
        <c:crosses val="autoZero"/>
        <c:auto val="1"/>
        <c:lblAlgn val="ctr"/>
        <c:lblOffset val="100"/>
        <c:noMultiLvlLbl val="0"/>
      </c:catAx>
      <c:valAx>
        <c:axId val="169554688"/>
        <c:scaling>
          <c:orientation val="minMax"/>
        </c:scaling>
        <c:delete val="0"/>
        <c:axPos val="l"/>
        <c:majorGridlines/>
        <c:numFmt formatCode="General" sourceLinked="1"/>
        <c:majorTickMark val="out"/>
        <c:minorTickMark val="none"/>
        <c:tickLblPos val="nextTo"/>
        <c:crossAx val="17562316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5820895522387E-2"/>
          <c:y val="0.12790697674418605"/>
          <c:w val="0.94029850746268662"/>
          <c:h val="0.76744186046511631"/>
        </c:manualLayout>
      </c:layout>
      <c:barChart>
        <c:barDir val="bar"/>
        <c:grouping val="clustered"/>
        <c:varyColors val="0"/>
        <c:ser>
          <c:idx val="0"/>
          <c:order val="0"/>
          <c:tx>
            <c:strRef>
              <c:f>Sheet1!$A$1</c:f>
              <c:strCache>
                <c:ptCount val="1"/>
                <c:pt idx="0">
                  <c:v>Find Dining/Upscale Hotel</c:v>
                </c:pt>
              </c:strCache>
            </c:strRef>
          </c:tx>
          <c:spPr>
            <a:noFill/>
            <a:ln w="24961">
              <a:noFill/>
            </a:ln>
          </c:spPr>
          <c:invertIfNegative val="0"/>
          <c:dLbls>
            <c:spPr>
              <a:noFill/>
              <a:ln w="24961">
                <a:noFill/>
              </a:ln>
            </c:spPr>
            <c:txPr>
              <a:bodyPr/>
              <a:lstStyle/>
              <a:p>
                <a:pPr>
                  <a:defRPr sz="1200" b="0" i="0" u="none" strike="noStrike" baseline="0">
                    <a:solidFill>
                      <a:schemeClr val="tx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0.01</c:v>
                </c:pt>
              </c:numCache>
            </c:numRef>
          </c:val>
          <c:extLst>
            <c:ext xmlns:c16="http://schemas.microsoft.com/office/drawing/2014/chart" uri="{C3380CC4-5D6E-409C-BE32-E72D297353CC}">
              <c16:uniqueId val="{00000000-399F-452E-B1FE-8EFCC5B410A1}"/>
            </c:ext>
          </c:extLst>
        </c:ser>
        <c:dLbls>
          <c:showLegendKey val="0"/>
          <c:showVal val="0"/>
          <c:showCatName val="0"/>
          <c:showSerName val="0"/>
          <c:showPercent val="0"/>
          <c:showBubbleSize val="0"/>
        </c:dLbls>
        <c:gapWidth val="500"/>
        <c:overlap val="-10"/>
        <c:axId val="175179648"/>
        <c:axId val="175181184"/>
      </c:barChart>
      <c:catAx>
        <c:axId val="175179648"/>
        <c:scaling>
          <c:orientation val="minMax"/>
        </c:scaling>
        <c:delete val="0"/>
        <c:axPos val="l"/>
        <c:numFmt formatCode="General" sourceLinked="1"/>
        <c:majorTickMark val="none"/>
        <c:minorTickMark val="none"/>
        <c:tickLblPos val="none"/>
        <c:spPr>
          <a:ln w="9360">
            <a:noFill/>
          </a:ln>
        </c:spPr>
        <c:crossAx val="175181184"/>
        <c:crossesAt val="-100"/>
        <c:auto val="1"/>
        <c:lblAlgn val="ctr"/>
        <c:lblOffset val="100"/>
        <c:tickMarkSkip val="1"/>
        <c:noMultiLvlLbl val="0"/>
      </c:catAx>
      <c:valAx>
        <c:axId val="175181184"/>
        <c:scaling>
          <c:orientation val="minMax"/>
          <c:max val="0.1"/>
          <c:min val="-0.1"/>
        </c:scaling>
        <c:delete val="0"/>
        <c:axPos val="b"/>
        <c:numFmt formatCode="0%" sourceLinked="1"/>
        <c:majorTickMark val="none"/>
        <c:minorTickMark val="none"/>
        <c:tickLblPos val="none"/>
        <c:spPr>
          <a:ln w="9360">
            <a:noFill/>
          </a:ln>
        </c:spPr>
        <c:crossAx val="175179648"/>
        <c:crosses val="autoZero"/>
        <c:crossBetween val="between"/>
      </c:valAx>
      <c:spPr>
        <a:noFill/>
        <a:ln w="24961">
          <a:noFill/>
        </a:ln>
      </c:spPr>
    </c:plotArea>
    <c:plotVisOnly val="1"/>
    <c:dispBlanksAs val="gap"/>
    <c:showDLblsOverMax val="0"/>
  </c:chart>
  <c:spPr>
    <a:noFill/>
    <a:ln>
      <a:noFill/>
    </a:ln>
  </c:spPr>
  <c:txPr>
    <a:bodyPr/>
    <a:lstStyle/>
    <a:p>
      <a:pPr>
        <a:defRPr sz="835"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11644832605532E-2"/>
          <c:y val="6.5088757396449703E-2"/>
          <c:w val="0.97088791848617173"/>
          <c:h val="0.88165680473372776"/>
        </c:manualLayout>
      </c:layout>
      <c:barChart>
        <c:barDir val="col"/>
        <c:grouping val="clustered"/>
        <c:varyColors val="0"/>
        <c:ser>
          <c:idx val="0"/>
          <c:order val="0"/>
          <c:tx>
            <c:strRef>
              <c:f>Sheet1!$A$1</c:f>
              <c:strCache>
                <c:ptCount val="1"/>
                <c:pt idx="0">
                  <c:v>QSR</c:v>
                </c:pt>
              </c:strCache>
            </c:strRef>
          </c:tx>
          <c:spPr>
            <a:solidFill>
              <a:srgbClr val="99CC00"/>
            </a:solidFill>
            <a:ln w="25357">
              <a:noFill/>
            </a:ln>
          </c:spPr>
          <c:invertIfNegative val="1"/>
          <c:dLbls>
            <c:spPr>
              <a:noFill/>
              <a:ln w="25357">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c:v>
                </c:pt>
                <c:pt idx="1">
                  <c:v>0.01</c:v>
                </c:pt>
                <c:pt idx="2">
                  <c:v>0.01</c:v>
                </c:pt>
                <c:pt idx="3">
                  <c:v>0</c:v>
                </c:pt>
                <c:pt idx="4">
                  <c:v>0</c:v>
                </c:pt>
                <c:pt idx="5">
                  <c:v>0.01</c:v>
                </c:pt>
                <c:pt idx="6">
                  <c:v>0.01</c:v>
                </c:pt>
                <c:pt idx="7">
                  <c:v>0.01</c:v>
                </c:pt>
                <c:pt idx="8">
                  <c:v>0.01</c:v>
                </c:pt>
              </c:numCache>
            </c:numRef>
          </c:val>
          <c:extLst>
            <c:ext xmlns:c14="http://schemas.microsoft.com/office/drawing/2007/8/2/chart" uri="{6F2FDCE9-48DA-4B69-8628-5D25D57E5C99}">
              <c14:invertSolidFillFmt>
                <c14:spPr xmlns:c14="http://schemas.microsoft.com/office/drawing/2007/8/2/chart">
                  <a:solidFill>
                    <a:srgbClr val="003C69"/>
                  </a:solidFill>
                  <a:ln w="25357">
                    <a:noFill/>
                  </a:ln>
                </c14:spPr>
              </c14:invertSolidFillFmt>
            </c:ext>
            <c:ext xmlns:c16="http://schemas.microsoft.com/office/drawing/2014/chart" uri="{C3380CC4-5D6E-409C-BE32-E72D297353CC}">
              <c16:uniqueId val="{00000000-C0F3-4212-95EE-B19C03F5F7C9}"/>
            </c:ext>
          </c:extLst>
        </c:ser>
        <c:dLbls>
          <c:showLegendKey val="0"/>
          <c:showVal val="1"/>
          <c:showCatName val="0"/>
          <c:showSerName val="0"/>
          <c:showPercent val="0"/>
          <c:showBubbleSize val="0"/>
        </c:dLbls>
        <c:gapWidth val="100"/>
        <c:axId val="39262464"/>
        <c:axId val="39265408"/>
      </c:barChart>
      <c:catAx>
        <c:axId val="39262464"/>
        <c:scaling>
          <c:orientation val="minMax"/>
        </c:scaling>
        <c:delete val="0"/>
        <c:axPos val="b"/>
        <c:numFmt formatCode="General" sourceLinked="1"/>
        <c:majorTickMark val="none"/>
        <c:minorTickMark val="none"/>
        <c:tickLblPos val="nextTo"/>
        <c:spPr>
          <a:ln w="3170">
            <a:solidFill>
              <a:srgbClr val="D9D9D9"/>
            </a:solidFill>
            <a:prstDash val="solid"/>
          </a:ln>
        </c:spPr>
        <c:txPr>
          <a:bodyPr rot="0" vert="horz"/>
          <a:lstStyle/>
          <a:p>
            <a:pPr>
              <a:defRPr sz="1797" b="1" i="0" u="none" strike="noStrike" baseline="0">
                <a:solidFill>
                  <a:schemeClr val="tx1"/>
                </a:solidFill>
                <a:latin typeface="Arial"/>
                <a:ea typeface="Arial"/>
                <a:cs typeface="Arial"/>
              </a:defRPr>
            </a:pPr>
            <a:endParaRPr lang="en-US"/>
          </a:p>
        </c:txPr>
        <c:crossAx val="39265408"/>
        <c:crosses val="autoZero"/>
        <c:auto val="1"/>
        <c:lblAlgn val="ctr"/>
        <c:lblOffset val="100"/>
        <c:tickLblSkip val="1"/>
        <c:tickMarkSkip val="1"/>
        <c:noMultiLvlLbl val="0"/>
      </c:catAx>
      <c:valAx>
        <c:axId val="39265408"/>
        <c:scaling>
          <c:orientation val="minMax"/>
          <c:max val="0.08"/>
          <c:min val="-0.08"/>
        </c:scaling>
        <c:delete val="0"/>
        <c:axPos val="l"/>
        <c:numFmt formatCode="0%" sourceLinked="1"/>
        <c:majorTickMark val="out"/>
        <c:minorTickMark val="none"/>
        <c:tickLblPos val="none"/>
        <c:spPr>
          <a:ln w="9509">
            <a:noFill/>
          </a:ln>
        </c:spPr>
        <c:crossAx val="39262464"/>
        <c:crosses val="autoZero"/>
        <c:crossBetween val="between"/>
        <c:majorUnit val="0.1"/>
      </c:valAx>
      <c:spPr>
        <a:noFill/>
        <a:ln w="25357">
          <a:noFill/>
        </a:ln>
      </c:spPr>
    </c:plotArea>
    <c:plotVisOnly val="1"/>
    <c:dispBlanksAs val="gap"/>
    <c:showDLblsOverMax val="0"/>
  </c:chart>
  <c:spPr>
    <a:noFill/>
    <a:ln>
      <a:noFill/>
    </a:ln>
  </c:spPr>
  <c:txPr>
    <a:bodyPr/>
    <a:lstStyle/>
    <a:p>
      <a:pPr>
        <a:defRPr sz="1797"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11644832605532E-2"/>
          <c:y val="6.5088757396449703E-2"/>
          <c:w val="0.97088791848617173"/>
          <c:h val="0.88165680473372776"/>
        </c:manualLayout>
      </c:layout>
      <c:barChart>
        <c:barDir val="col"/>
        <c:grouping val="clustered"/>
        <c:varyColors val="0"/>
        <c:ser>
          <c:idx val="1"/>
          <c:order val="0"/>
          <c:tx>
            <c:strRef>
              <c:f>Sheet1!$A$1</c:f>
              <c:strCache>
                <c:ptCount val="1"/>
                <c:pt idx="0">
                  <c:v>Midscale</c:v>
                </c:pt>
              </c:strCache>
            </c:strRef>
          </c:tx>
          <c:spPr>
            <a:solidFill>
              <a:srgbClr val="99CC00"/>
            </a:solidFill>
            <a:ln w="22612">
              <a:noFill/>
            </a:ln>
          </c:spPr>
          <c:invertIfNegative val="1"/>
          <c:dLbls>
            <c:spPr>
              <a:noFill/>
              <a:ln w="22612">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-0.02</c:v>
                </c:pt>
                <c:pt idx="1">
                  <c:v>-0.02</c:v>
                </c:pt>
                <c:pt idx="2">
                  <c:v>-0.03</c:v>
                </c:pt>
                <c:pt idx="3">
                  <c:v>-0.03</c:v>
                </c:pt>
                <c:pt idx="4">
                  <c:v>-0.04</c:v>
                </c:pt>
                <c:pt idx="5">
                  <c:v>-0.04</c:v>
                </c:pt>
                <c:pt idx="6">
                  <c:v>-0.02</c:v>
                </c:pt>
                <c:pt idx="7">
                  <c:v>0</c:v>
                </c:pt>
                <c:pt idx="8">
                  <c:v>-0.02</c:v>
                </c:pt>
              </c:numCache>
            </c:numRef>
          </c:val>
          <c:extLst>
            <c:ext xmlns:c14="http://schemas.microsoft.com/office/drawing/2007/8/2/chart" uri="{6F2FDCE9-48DA-4B69-8628-5D25D57E5C99}">
              <c14:invertSolidFillFmt>
                <c14:spPr xmlns:c14="http://schemas.microsoft.com/office/drawing/2007/8/2/chart">
                  <a:solidFill>
                    <a:srgbClr val="003C69"/>
                  </a:solidFill>
                  <a:ln w="22612">
                    <a:noFill/>
                  </a:ln>
                </c14:spPr>
              </c14:invertSolidFillFmt>
            </c:ext>
            <c:ext xmlns:c16="http://schemas.microsoft.com/office/drawing/2014/chart" uri="{C3380CC4-5D6E-409C-BE32-E72D297353CC}">
              <c16:uniqueId val="{00000000-0E53-4C65-90C7-0004FA2578AE}"/>
            </c:ext>
          </c:extLst>
        </c:ser>
        <c:dLbls>
          <c:showLegendKey val="0"/>
          <c:showVal val="1"/>
          <c:showCatName val="0"/>
          <c:showSerName val="0"/>
          <c:showPercent val="0"/>
          <c:showBubbleSize val="0"/>
        </c:dLbls>
        <c:gapWidth val="100"/>
        <c:axId val="39292928"/>
        <c:axId val="39295616"/>
      </c:barChart>
      <c:catAx>
        <c:axId val="39292928"/>
        <c:scaling>
          <c:orientation val="minMax"/>
        </c:scaling>
        <c:delete val="0"/>
        <c:axPos val="b"/>
        <c:numFmt formatCode="General" sourceLinked="1"/>
        <c:majorTickMark val="none"/>
        <c:minorTickMark val="none"/>
        <c:tickLblPos val="nextTo"/>
        <c:spPr>
          <a:ln w="2826">
            <a:solidFill>
              <a:srgbClr val="D9D9D9"/>
            </a:solidFill>
            <a:prstDash val="solid"/>
          </a:ln>
        </c:spPr>
        <c:txPr>
          <a:bodyPr rot="0" vert="horz"/>
          <a:lstStyle/>
          <a:p>
            <a:pPr>
              <a:defRPr sz="1602" b="1" i="0" u="none" strike="noStrike" baseline="0">
                <a:solidFill>
                  <a:schemeClr val="tx1"/>
                </a:solidFill>
                <a:latin typeface="Arial"/>
                <a:ea typeface="Arial"/>
                <a:cs typeface="Arial"/>
              </a:defRPr>
            </a:pPr>
            <a:endParaRPr lang="en-US"/>
          </a:p>
        </c:txPr>
        <c:crossAx val="39295616"/>
        <c:crosses val="autoZero"/>
        <c:auto val="1"/>
        <c:lblAlgn val="ctr"/>
        <c:lblOffset val="100"/>
        <c:tickLblSkip val="1"/>
        <c:tickMarkSkip val="1"/>
        <c:noMultiLvlLbl val="0"/>
      </c:catAx>
      <c:valAx>
        <c:axId val="39295616"/>
        <c:scaling>
          <c:orientation val="minMax"/>
          <c:max val="0.08"/>
          <c:min val="-0.08"/>
        </c:scaling>
        <c:delete val="0"/>
        <c:axPos val="l"/>
        <c:numFmt formatCode="0%" sourceLinked="1"/>
        <c:majorTickMark val="out"/>
        <c:minorTickMark val="none"/>
        <c:tickLblPos val="none"/>
        <c:spPr>
          <a:ln w="8479">
            <a:noFill/>
          </a:ln>
        </c:spPr>
        <c:crossAx val="39292928"/>
        <c:crosses val="autoZero"/>
        <c:crossBetween val="between"/>
        <c:majorUnit val="0.01"/>
        <c:minorUnit val="0.01"/>
      </c:valAx>
      <c:spPr>
        <a:noFill/>
        <a:ln w="22612">
          <a:noFill/>
        </a:ln>
      </c:spPr>
    </c:plotArea>
    <c:plotVisOnly val="1"/>
    <c:dispBlanksAs val="gap"/>
    <c:showDLblsOverMax val="0"/>
  </c:chart>
  <c:spPr>
    <a:noFill/>
    <a:ln>
      <a:noFill/>
    </a:ln>
  </c:spPr>
  <c:txPr>
    <a:bodyPr/>
    <a:lstStyle/>
    <a:p>
      <a:pPr>
        <a:defRPr sz="1602"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91240875912416E-3"/>
          <c:y val="0.11627906976744186"/>
          <c:w val="0.97372262773722629"/>
          <c:h val="0.79069767441860461"/>
        </c:manualLayout>
      </c:layout>
      <c:barChart>
        <c:barDir val="col"/>
        <c:grouping val="clustered"/>
        <c:varyColors val="0"/>
        <c:ser>
          <c:idx val="2"/>
          <c:order val="0"/>
          <c:tx>
            <c:strRef>
              <c:f>Sheet1!$A$1</c:f>
              <c:strCache>
                <c:ptCount val="1"/>
                <c:pt idx="0">
                  <c:v>Fine Dining/Upscale Hotel</c:v>
                </c:pt>
              </c:strCache>
            </c:strRef>
          </c:tx>
          <c:spPr>
            <a:noFill/>
            <a:ln w="25488">
              <a:noFill/>
            </a:ln>
          </c:spPr>
          <c:invertIfNegative val="0"/>
          <c:dLbls>
            <c:spPr>
              <a:noFill/>
              <a:ln w="25488">
                <a:noFill/>
              </a:ln>
            </c:spPr>
            <c:txPr>
              <a:bodyPr/>
              <a:lstStyle/>
              <a:p>
                <a:pPr>
                  <a:defRPr b="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0.05</c:v>
                </c:pt>
                <c:pt idx="1">
                  <c:v>0.06</c:v>
                </c:pt>
                <c:pt idx="2">
                  <c:v>0.06</c:v>
                </c:pt>
                <c:pt idx="3">
                  <c:v>0.04</c:v>
                </c:pt>
                <c:pt idx="4">
                  <c:v>0.02</c:v>
                </c:pt>
                <c:pt idx="5">
                  <c:v>0.02</c:v>
                </c:pt>
                <c:pt idx="6">
                  <c:v>0.03</c:v>
                </c:pt>
                <c:pt idx="7">
                  <c:v>0.02</c:v>
                </c:pt>
                <c:pt idx="8">
                  <c:v>0.03</c:v>
                </c:pt>
              </c:numCache>
            </c:numRef>
          </c:val>
          <c:extLst>
            <c:ext xmlns:c16="http://schemas.microsoft.com/office/drawing/2014/chart" uri="{C3380CC4-5D6E-409C-BE32-E72D297353CC}">
              <c16:uniqueId val="{00000000-6948-4568-B2CF-6E881E413A19}"/>
            </c:ext>
          </c:extLst>
        </c:ser>
        <c:dLbls>
          <c:showLegendKey val="0"/>
          <c:showVal val="0"/>
          <c:showCatName val="0"/>
          <c:showSerName val="0"/>
          <c:showPercent val="0"/>
          <c:showBubbleSize val="0"/>
        </c:dLbls>
        <c:gapWidth val="100"/>
        <c:axId val="39422592"/>
        <c:axId val="39424384"/>
      </c:barChart>
      <c:catAx>
        <c:axId val="39422592"/>
        <c:scaling>
          <c:orientation val="minMax"/>
        </c:scaling>
        <c:delete val="0"/>
        <c:axPos val="b"/>
        <c:numFmt formatCode="General" sourceLinked="1"/>
        <c:majorTickMark val="none"/>
        <c:minorTickMark val="none"/>
        <c:tickLblPos val="none"/>
        <c:spPr>
          <a:ln w="9558">
            <a:noFill/>
          </a:ln>
        </c:spPr>
        <c:crossAx val="39424384"/>
        <c:crossesAt val="-1000"/>
        <c:auto val="1"/>
        <c:lblAlgn val="ctr"/>
        <c:lblOffset val="100"/>
        <c:tickMarkSkip val="1"/>
        <c:noMultiLvlLbl val="0"/>
      </c:catAx>
      <c:valAx>
        <c:axId val="39424384"/>
        <c:scaling>
          <c:orientation val="minMax"/>
          <c:max val="1"/>
          <c:min val="-1"/>
        </c:scaling>
        <c:delete val="0"/>
        <c:axPos val="l"/>
        <c:numFmt formatCode="0%" sourceLinked="1"/>
        <c:majorTickMark val="none"/>
        <c:minorTickMark val="none"/>
        <c:tickLblPos val="none"/>
        <c:spPr>
          <a:ln w="9558">
            <a:noFill/>
          </a:ln>
        </c:spPr>
        <c:crossAx val="39422592"/>
        <c:crosses val="autoZero"/>
        <c:crossBetween val="between"/>
        <c:majorUnit val="0.01"/>
        <c:minorUnit val="4.0000000000000001E-3"/>
      </c:valAx>
      <c:spPr>
        <a:noFill/>
        <a:ln w="25488">
          <a:noFill/>
        </a:ln>
      </c:spPr>
    </c:plotArea>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11644832605532E-2"/>
          <c:y val="6.5088757396449703E-2"/>
          <c:w val="0.97088791848617173"/>
          <c:h val="0.88165680473372776"/>
        </c:manualLayout>
      </c:layout>
      <c:barChart>
        <c:barDir val="col"/>
        <c:grouping val="clustered"/>
        <c:varyColors val="0"/>
        <c:ser>
          <c:idx val="2"/>
          <c:order val="0"/>
          <c:tx>
            <c:strRef>
              <c:f>Sheet1!$A$1</c:f>
              <c:strCache>
                <c:ptCount val="1"/>
                <c:pt idx="0">
                  <c:v>Casual Dining</c:v>
                </c:pt>
              </c:strCache>
            </c:strRef>
          </c:tx>
          <c:spPr>
            <a:solidFill>
              <a:srgbClr val="99CC00"/>
            </a:solidFill>
          </c:spPr>
          <c:invertIfNegative val="1"/>
          <c:dPt>
            <c:idx val="3"/>
            <c:invertIfNegative val="1"/>
            <c:bubble3D val="0"/>
            <c:extLst>
              <c:ext xmlns:c16="http://schemas.microsoft.com/office/drawing/2014/chart" uri="{C3380CC4-5D6E-409C-BE32-E72D297353CC}">
                <c16:uniqueId val="{00000000-9A7A-40F9-AB16-3B299B482A3D}"/>
              </c:ext>
            </c:extLst>
          </c:dPt>
          <c:dPt>
            <c:idx val="7"/>
            <c:invertIfNegative val="1"/>
            <c:bubble3D val="0"/>
            <c:extLst>
              <c:ext xmlns:c16="http://schemas.microsoft.com/office/drawing/2014/chart" uri="{C3380CC4-5D6E-409C-BE32-E72D297353CC}">
                <c16:uniqueId val="{00000001-9A7A-40F9-AB16-3B299B482A3D}"/>
              </c:ext>
            </c:extLst>
          </c:dPt>
          <c:dPt>
            <c:idx val="8"/>
            <c:invertIfNegative val="1"/>
            <c:bubble3D val="0"/>
            <c:extLst>
              <c:ext xmlns:c16="http://schemas.microsoft.com/office/drawing/2014/chart" uri="{C3380CC4-5D6E-409C-BE32-E72D297353CC}">
                <c16:uniqueId val="{00000002-9A7A-40F9-AB16-3B299B482A3D}"/>
              </c:ext>
            </c:extLst>
          </c:dPt>
          <c:dLbls>
            <c:spPr>
              <a:noFill/>
              <a:ln w="25095">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-0.01</c:v>
                </c:pt>
                <c:pt idx="1">
                  <c:v>0</c:v>
                </c:pt>
                <c:pt idx="2">
                  <c:v>-0.02</c:v>
                </c:pt>
                <c:pt idx="3">
                  <c:v>-0.03</c:v>
                </c:pt>
                <c:pt idx="4">
                  <c:v>-0.02</c:v>
                </c:pt>
                <c:pt idx="5">
                  <c:v>-0.02</c:v>
                </c:pt>
                <c:pt idx="6">
                  <c:v>0.01</c:v>
                </c:pt>
                <c:pt idx="7">
                  <c:v>0.01</c:v>
                </c:pt>
                <c:pt idx="8">
                  <c:v>0</c:v>
                </c:pt>
              </c:numCache>
            </c:numRef>
          </c:val>
          <c:extLst>
            <c:ext xmlns:c14="http://schemas.microsoft.com/office/drawing/2007/8/2/chart" uri="{6F2FDCE9-48DA-4B69-8628-5D25D57E5C99}">
              <c14:invertSolidFillFmt>
                <c14:spPr xmlns:c14="http://schemas.microsoft.com/office/drawing/2007/8/2/chart">
                  <a:solidFill>
                    <a:srgbClr val="003C69"/>
                  </a:solidFill>
                </c14:spPr>
              </c14:invertSolidFillFmt>
            </c:ext>
            <c:ext xmlns:c16="http://schemas.microsoft.com/office/drawing/2014/chart" uri="{C3380CC4-5D6E-409C-BE32-E72D297353CC}">
              <c16:uniqueId val="{00000003-9A7A-40F9-AB16-3B299B482A3D}"/>
            </c:ext>
          </c:extLst>
        </c:ser>
        <c:dLbls>
          <c:showLegendKey val="0"/>
          <c:showVal val="1"/>
          <c:showCatName val="0"/>
          <c:showSerName val="0"/>
          <c:showPercent val="0"/>
          <c:showBubbleSize val="0"/>
        </c:dLbls>
        <c:gapWidth val="100"/>
        <c:axId val="39439360"/>
        <c:axId val="39450496"/>
      </c:barChart>
      <c:catAx>
        <c:axId val="39439360"/>
        <c:scaling>
          <c:orientation val="minMax"/>
        </c:scaling>
        <c:delete val="0"/>
        <c:axPos val="b"/>
        <c:numFmt formatCode="General" sourceLinked="1"/>
        <c:majorTickMark val="none"/>
        <c:minorTickMark val="none"/>
        <c:tickLblPos val="nextTo"/>
        <c:spPr>
          <a:ln w="3137">
            <a:solidFill>
              <a:srgbClr val="D9D9D9"/>
            </a:solidFill>
            <a:prstDash val="solid"/>
          </a:ln>
        </c:spPr>
        <c:txPr>
          <a:bodyPr rot="0" vert="horz"/>
          <a:lstStyle/>
          <a:p>
            <a:pPr>
              <a:defRPr sz="1778" b="1" i="0" u="none" strike="noStrike" baseline="0">
                <a:solidFill>
                  <a:schemeClr val="tx1"/>
                </a:solidFill>
                <a:latin typeface="Arial"/>
                <a:ea typeface="Arial"/>
                <a:cs typeface="Arial"/>
              </a:defRPr>
            </a:pPr>
            <a:endParaRPr lang="en-US"/>
          </a:p>
        </c:txPr>
        <c:crossAx val="39450496"/>
        <c:crosses val="autoZero"/>
        <c:auto val="1"/>
        <c:lblAlgn val="ctr"/>
        <c:lblOffset val="100"/>
        <c:tickLblSkip val="1"/>
        <c:tickMarkSkip val="1"/>
        <c:noMultiLvlLbl val="0"/>
      </c:catAx>
      <c:valAx>
        <c:axId val="39450496"/>
        <c:scaling>
          <c:orientation val="minMax"/>
          <c:max val="0.08"/>
          <c:min val="-0.08"/>
        </c:scaling>
        <c:delete val="0"/>
        <c:axPos val="l"/>
        <c:numFmt formatCode="0%" sourceLinked="1"/>
        <c:majorTickMark val="out"/>
        <c:minorTickMark val="none"/>
        <c:tickLblPos val="none"/>
        <c:spPr>
          <a:ln w="9411">
            <a:noFill/>
          </a:ln>
        </c:spPr>
        <c:crossAx val="39439360"/>
        <c:crosses val="autoZero"/>
        <c:crossBetween val="between"/>
        <c:majorUnit val="0.01"/>
      </c:valAx>
      <c:spPr>
        <a:noFill/>
        <a:ln w="25095">
          <a:noFill/>
        </a:ln>
      </c:spPr>
    </c:plotArea>
    <c:plotVisOnly val="1"/>
    <c:dispBlanksAs val="gap"/>
    <c:showDLblsOverMax val="0"/>
  </c:chart>
  <c:spPr>
    <a:noFill/>
    <a:ln>
      <a:noFill/>
    </a:ln>
  </c:spPr>
  <c:txPr>
    <a:bodyPr/>
    <a:lstStyle/>
    <a:p>
      <a:pPr>
        <a:defRPr sz="1778"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483870967741936E-2"/>
          <c:y val="0.12643678160919541"/>
          <c:w val="0.93548387096774188"/>
          <c:h val="0.77011494252873558"/>
        </c:manualLayout>
      </c:layout>
      <c:barChart>
        <c:barDir val="bar"/>
        <c:grouping val="clustered"/>
        <c:varyColors val="0"/>
        <c:ser>
          <c:idx val="0"/>
          <c:order val="0"/>
          <c:tx>
            <c:strRef>
              <c:f>Sheet1!$A$1</c:f>
              <c:strCache>
                <c:ptCount val="1"/>
                <c:pt idx="0">
                  <c:v>Casual Dining</c:v>
                </c:pt>
              </c:strCache>
            </c:strRef>
          </c:tx>
          <c:spPr>
            <a:noFill/>
            <a:ln w="25162">
              <a:noFill/>
            </a:ln>
          </c:spPr>
          <c:invertIfNegative val="0"/>
          <c:dLbls>
            <c:spPr>
              <a:noFill/>
              <a:ln w="25162">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0.1</c:v>
                </c:pt>
              </c:numCache>
            </c:numRef>
          </c:val>
          <c:extLst>
            <c:ext xmlns:c16="http://schemas.microsoft.com/office/drawing/2014/chart" uri="{C3380CC4-5D6E-409C-BE32-E72D297353CC}">
              <c16:uniqueId val="{00000000-4002-455C-B151-C35375068285}"/>
            </c:ext>
          </c:extLst>
        </c:ser>
        <c:dLbls>
          <c:showLegendKey val="0"/>
          <c:showVal val="0"/>
          <c:showCatName val="0"/>
          <c:showSerName val="0"/>
          <c:showPercent val="0"/>
          <c:showBubbleSize val="0"/>
        </c:dLbls>
        <c:gapWidth val="500"/>
        <c:overlap val="-10"/>
        <c:axId val="39361152"/>
        <c:axId val="39457152"/>
      </c:barChart>
      <c:catAx>
        <c:axId val="39361152"/>
        <c:scaling>
          <c:orientation val="minMax"/>
        </c:scaling>
        <c:delete val="0"/>
        <c:axPos val="l"/>
        <c:numFmt formatCode="General" sourceLinked="1"/>
        <c:majorTickMark val="none"/>
        <c:minorTickMark val="none"/>
        <c:tickLblPos val="none"/>
        <c:spPr>
          <a:ln w="9436">
            <a:noFill/>
          </a:ln>
        </c:spPr>
        <c:crossAx val="39457152"/>
        <c:crossesAt val="-100"/>
        <c:auto val="1"/>
        <c:lblAlgn val="ctr"/>
        <c:lblOffset val="100"/>
        <c:tickMarkSkip val="1"/>
        <c:noMultiLvlLbl val="0"/>
      </c:catAx>
      <c:valAx>
        <c:axId val="39457152"/>
        <c:scaling>
          <c:orientation val="minMax"/>
          <c:max val="0.1"/>
          <c:min val="-0.1"/>
        </c:scaling>
        <c:delete val="0"/>
        <c:axPos val="b"/>
        <c:numFmt formatCode="0%" sourceLinked="1"/>
        <c:majorTickMark val="none"/>
        <c:minorTickMark val="none"/>
        <c:tickLblPos val="none"/>
        <c:spPr>
          <a:ln w="9436">
            <a:noFill/>
          </a:ln>
        </c:spPr>
        <c:crossAx val="39361152"/>
        <c:crosses val="autoZero"/>
        <c:crossBetween val="between"/>
      </c:valAx>
      <c:spPr>
        <a:noFill/>
        <a:ln w="25162">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835820895522387E-2"/>
          <c:y val="0.12790697674418605"/>
          <c:w val="0.94029850746268662"/>
          <c:h val="0.76744186046511631"/>
        </c:manualLayout>
      </c:layout>
      <c:barChart>
        <c:barDir val="bar"/>
        <c:grouping val="clustered"/>
        <c:varyColors val="0"/>
        <c:ser>
          <c:idx val="0"/>
          <c:order val="0"/>
          <c:tx>
            <c:strRef>
              <c:f>Sheet1!$A$1</c:f>
              <c:strCache>
                <c:ptCount val="1"/>
                <c:pt idx="0">
                  <c:v>QSR</c:v>
                </c:pt>
              </c:strCache>
            </c:strRef>
          </c:tx>
          <c:spPr>
            <a:noFill/>
            <a:ln w="24696">
              <a:noFill/>
            </a:ln>
          </c:spPr>
          <c:invertIfNegative val="0"/>
          <c:dLbls>
            <c:spPr>
              <a:noFill/>
              <a:ln w="24696">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0.79</c:v>
                </c:pt>
              </c:numCache>
            </c:numRef>
          </c:val>
          <c:extLst>
            <c:ext xmlns:c16="http://schemas.microsoft.com/office/drawing/2014/chart" uri="{C3380CC4-5D6E-409C-BE32-E72D297353CC}">
              <c16:uniqueId val="{00000000-E339-4711-AEFF-59AA65A76482}"/>
            </c:ext>
          </c:extLst>
        </c:ser>
        <c:dLbls>
          <c:showLegendKey val="0"/>
          <c:showVal val="0"/>
          <c:showCatName val="0"/>
          <c:showSerName val="0"/>
          <c:showPercent val="0"/>
          <c:showBubbleSize val="0"/>
        </c:dLbls>
        <c:gapWidth val="500"/>
        <c:overlap val="-10"/>
        <c:axId val="125641088"/>
        <c:axId val="125642624"/>
      </c:barChart>
      <c:catAx>
        <c:axId val="125641088"/>
        <c:scaling>
          <c:orientation val="minMax"/>
        </c:scaling>
        <c:delete val="0"/>
        <c:axPos val="l"/>
        <c:numFmt formatCode="General" sourceLinked="1"/>
        <c:majorTickMark val="none"/>
        <c:minorTickMark val="none"/>
        <c:tickLblPos val="none"/>
        <c:spPr>
          <a:ln w="9261">
            <a:noFill/>
          </a:ln>
        </c:spPr>
        <c:crossAx val="125642624"/>
        <c:crossesAt val="-100"/>
        <c:auto val="1"/>
        <c:lblAlgn val="ctr"/>
        <c:lblOffset val="100"/>
        <c:tickMarkSkip val="1"/>
        <c:noMultiLvlLbl val="0"/>
      </c:catAx>
      <c:valAx>
        <c:axId val="125642624"/>
        <c:scaling>
          <c:orientation val="minMax"/>
          <c:max val="0.1"/>
          <c:min val="-0.1"/>
        </c:scaling>
        <c:delete val="0"/>
        <c:axPos val="b"/>
        <c:numFmt formatCode="0%" sourceLinked="1"/>
        <c:majorTickMark val="none"/>
        <c:minorTickMark val="none"/>
        <c:tickLblPos val="none"/>
        <c:spPr>
          <a:ln w="9261">
            <a:noFill/>
          </a:ln>
        </c:spPr>
        <c:crossAx val="125641088"/>
        <c:crosses val="autoZero"/>
        <c:crossBetween val="between"/>
      </c:valAx>
      <c:spPr>
        <a:noFill/>
        <a:ln w="24696">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835820895522387E-2"/>
          <c:y val="0.12790697674418605"/>
          <c:w val="0.94029850746268662"/>
          <c:h val="0.76744186046511631"/>
        </c:manualLayout>
      </c:layout>
      <c:barChart>
        <c:barDir val="bar"/>
        <c:grouping val="clustered"/>
        <c:varyColors val="0"/>
        <c:ser>
          <c:idx val="0"/>
          <c:order val="0"/>
          <c:tx>
            <c:strRef>
              <c:f>Sheet1!$A$1</c:f>
              <c:strCache>
                <c:ptCount val="1"/>
                <c:pt idx="0">
                  <c:v>Midscale</c:v>
                </c:pt>
              </c:strCache>
            </c:strRef>
          </c:tx>
          <c:spPr>
            <a:noFill/>
            <a:ln w="24961">
              <a:noFill/>
            </a:ln>
          </c:spPr>
          <c:invertIfNegative val="0"/>
          <c:dLbls>
            <c:dLbl>
              <c:idx val="0"/>
              <c:layout>
                <c:manualLayout>
                  <c:x val="-0.8151522889018687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DE-4FF6-A050-C679DD3A113E}"/>
                </c:ext>
              </c:extLst>
            </c:dLbl>
            <c:spPr>
              <a:noFill/>
              <a:ln w="24961">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0.09</c:v>
                </c:pt>
              </c:numCache>
            </c:numRef>
          </c:val>
          <c:extLst>
            <c:ext xmlns:c16="http://schemas.microsoft.com/office/drawing/2014/chart" uri="{C3380CC4-5D6E-409C-BE32-E72D297353CC}">
              <c16:uniqueId val="{00000001-E3DE-4FF6-A050-C679DD3A113E}"/>
            </c:ext>
          </c:extLst>
        </c:ser>
        <c:dLbls>
          <c:showLegendKey val="0"/>
          <c:showVal val="0"/>
          <c:showCatName val="0"/>
          <c:showSerName val="0"/>
          <c:showPercent val="0"/>
          <c:showBubbleSize val="0"/>
        </c:dLbls>
        <c:gapWidth val="500"/>
        <c:overlap val="-10"/>
        <c:axId val="125666816"/>
        <c:axId val="125668352"/>
      </c:barChart>
      <c:catAx>
        <c:axId val="125666816"/>
        <c:scaling>
          <c:orientation val="minMax"/>
        </c:scaling>
        <c:delete val="0"/>
        <c:axPos val="l"/>
        <c:numFmt formatCode="General" sourceLinked="1"/>
        <c:majorTickMark val="none"/>
        <c:minorTickMark val="none"/>
        <c:tickLblPos val="none"/>
        <c:spPr>
          <a:ln w="9360">
            <a:noFill/>
          </a:ln>
        </c:spPr>
        <c:crossAx val="125668352"/>
        <c:crossesAt val="-100"/>
        <c:auto val="1"/>
        <c:lblAlgn val="ctr"/>
        <c:lblOffset val="100"/>
        <c:tickMarkSkip val="1"/>
        <c:noMultiLvlLbl val="0"/>
      </c:catAx>
      <c:valAx>
        <c:axId val="125668352"/>
        <c:scaling>
          <c:orientation val="minMax"/>
          <c:max val="0.1"/>
          <c:min val="-0.1"/>
        </c:scaling>
        <c:delete val="0"/>
        <c:axPos val="b"/>
        <c:numFmt formatCode="0%" sourceLinked="1"/>
        <c:majorTickMark val="none"/>
        <c:minorTickMark val="none"/>
        <c:tickLblPos val="none"/>
        <c:spPr>
          <a:ln w="9360">
            <a:noFill/>
          </a:ln>
        </c:spPr>
        <c:crossAx val="125666816"/>
        <c:crosses val="autoZero"/>
        <c:crossBetween val="between"/>
      </c:valAx>
      <c:spPr>
        <a:noFill/>
        <a:ln w="24961">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172413793103448E-2"/>
          <c:y val="0.10576923076923077"/>
          <c:w val="0.97241379310344822"/>
          <c:h val="0.38461538461538464"/>
        </c:manualLayout>
      </c:layout>
      <c:barChart>
        <c:barDir val="col"/>
        <c:grouping val="clustered"/>
        <c:varyColors val="0"/>
        <c:ser>
          <c:idx val="0"/>
          <c:order val="0"/>
          <c:tx>
            <c:strRef>
              <c:f>Sheet1!$A$2</c:f>
              <c:strCache>
                <c:ptCount val="1"/>
                <c:pt idx="0">
                  <c:v>9 Quarters</c:v>
                </c:pt>
              </c:strCache>
            </c:strRef>
          </c:tx>
          <c:spPr>
            <a:noFill/>
            <a:ln w="12551">
              <a:noFill/>
              <a:prstDash val="solid"/>
            </a:ln>
            <a:effectLst/>
          </c:spPr>
          <c:invertIfNegative val="1"/>
          <c:cat>
            <c:strRef>
              <c:f>Sheet1!$B$1:$J$1</c:f>
              <c:strCache>
                <c:ptCount val="9"/>
                <c:pt idx="0">
                  <c:v>JFM'14</c:v>
                </c:pt>
                <c:pt idx="1">
                  <c:v>AMJ'14</c:v>
                </c:pt>
                <c:pt idx="2">
                  <c:v>JAS'14</c:v>
                </c:pt>
                <c:pt idx="3">
                  <c:v>OND'14</c:v>
                </c:pt>
                <c:pt idx="4">
                  <c:v>JFM'15</c:v>
                </c:pt>
                <c:pt idx="5">
                  <c:v>AMJ'15</c:v>
                </c:pt>
                <c:pt idx="6">
                  <c:v>JAS'15</c:v>
                </c:pt>
                <c:pt idx="7">
                  <c:v>OND'15</c:v>
                </c:pt>
                <c:pt idx="8">
                  <c:v>JFM'16</c:v>
                </c:pt>
              </c:strCache>
            </c:strRef>
          </c:cat>
          <c:val>
            <c:numRef>
              <c:f>Sheet1!$B$2:$J$2</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0-FC23-454B-8342-EC8D925467A5}"/>
            </c:ext>
          </c:extLst>
        </c:ser>
        <c:dLbls>
          <c:showLegendKey val="0"/>
          <c:showVal val="0"/>
          <c:showCatName val="0"/>
          <c:showSerName val="0"/>
          <c:showPercent val="0"/>
          <c:showBubbleSize val="0"/>
        </c:dLbls>
        <c:gapWidth val="100"/>
        <c:axId val="125692160"/>
        <c:axId val="146714624"/>
      </c:barChart>
      <c:catAx>
        <c:axId val="125692160"/>
        <c:scaling>
          <c:orientation val="minMax"/>
        </c:scaling>
        <c:delete val="0"/>
        <c:axPos val="b"/>
        <c:numFmt formatCode="0.00" sourceLinked="0"/>
        <c:majorTickMark val="none"/>
        <c:minorTickMark val="none"/>
        <c:tickLblPos val="low"/>
        <c:spPr>
          <a:ln w="9414">
            <a:noFill/>
          </a:ln>
        </c:spPr>
        <c:txPr>
          <a:bodyPr rot="0" vert="horz"/>
          <a:lstStyle/>
          <a:p>
            <a:pPr rtl="0">
              <a:defRPr sz="1400">
                <a:latin typeface="Calibri" pitchFamily="34" charset="0"/>
              </a:defRPr>
            </a:pPr>
            <a:endParaRPr lang="en-US"/>
          </a:p>
        </c:txPr>
        <c:crossAx val="146714624"/>
        <c:crosses val="autoZero"/>
        <c:auto val="1"/>
        <c:lblAlgn val="ctr"/>
        <c:lblOffset val="100"/>
        <c:tickLblSkip val="1"/>
        <c:tickMarkSkip val="1"/>
        <c:noMultiLvlLbl val="0"/>
      </c:catAx>
      <c:valAx>
        <c:axId val="146714624"/>
        <c:scaling>
          <c:orientation val="minMax"/>
          <c:max val="0.06"/>
          <c:min val="-0.06"/>
        </c:scaling>
        <c:delete val="0"/>
        <c:axPos val="l"/>
        <c:numFmt formatCode="General" sourceLinked="1"/>
        <c:majorTickMark val="out"/>
        <c:minorTickMark val="none"/>
        <c:tickLblPos val="none"/>
        <c:spPr>
          <a:ln w="9414">
            <a:noFill/>
          </a:ln>
        </c:spPr>
        <c:crossAx val="125692160"/>
        <c:crosses val="autoZero"/>
        <c:crossBetween val="between"/>
      </c:valAx>
      <c:spPr>
        <a:noFill/>
        <a:ln w="25103">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835820895522387E-2"/>
          <c:y val="0.12790697674418605"/>
          <c:w val="0.94029850746268662"/>
          <c:h val="0.76744186046511631"/>
        </c:manualLayout>
      </c:layout>
      <c:barChart>
        <c:barDir val="bar"/>
        <c:grouping val="clustered"/>
        <c:varyColors val="0"/>
        <c:ser>
          <c:idx val="0"/>
          <c:order val="0"/>
          <c:tx>
            <c:strRef>
              <c:f>Sheet1!$A$1</c:f>
              <c:strCache>
                <c:ptCount val="1"/>
                <c:pt idx="0">
                  <c:v>Find Dining/Upscale Hotel</c:v>
                </c:pt>
              </c:strCache>
            </c:strRef>
          </c:tx>
          <c:spPr>
            <a:noFill/>
            <a:ln w="24961">
              <a:noFill/>
            </a:ln>
          </c:spPr>
          <c:invertIfNegative val="0"/>
          <c:dLbls>
            <c:spPr>
              <a:noFill/>
              <a:ln w="24961">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0.01</c:v>
                </c:pt>
              </c:numCache>
            </c:numRef>
          </c:val>
          <c:extLst>
            <c:ext xmlns:c16="http://schemas.microsoft.com/office/drawing/2014/chart" uri="{C3380CC4-5D6E-409C-BE32-E72D297353CC}">
              <c16:uniqueId val="{00000000-C14E-4D52-AF60-DEB49057BECA}"/>
            </c:ext>
          </c:extLst>
        </c:ser>
        <c:dLbls>
          <c:showLegendKey val="0"/>
          <c:showVal val="0"/>
          <c:showCatName val="0"/>
          <c:showSerName val="0"/>
          <c:showPercent val="0"/>
          <c:showBubbleSize val="0"/>
        </c:dLbls>
        <c:gapWidth val="500"/>
        <c:overlap val="-10"/>
        <c:axId val="139632640"/>
        <c:axId val="139634176"/>
      </c:barChart>
      <c:catAx>
        <c:axId val="139632640"/>
        <c:scaling>
          <c:orientation val="minMax"/>
        </c:scaling>
        <c:delete val="0"/>
        <c:axPos val="l"/>
        <c:numFmt formatCode="General" sourceLinked="1"/>
        <c:majorTickMark val="none"/>
        <c:minorTickMark val="none"/>
        <c:tickLblPos val="none"/>
        <c:spPr>
          <a:ln w="9360">
            <a:noFill/>
          </a:ln>
        </c:spPr>
        <c:crossAx val="139634176"/>
        <c:crossesAt val="-100"/>
        <c:auto val="1"/>
        <c:lblAlgn val="ctr"/>
        <c:lblOffset val="100"/>
        <c:tickMarkSkip val="1"/>
        <c:noMultiLvlLbl val="0"/>
      </c:catAx>
      <c:valAx>
        <c:axId val="139634176"/>
        <c:scaling>
          <c:orientation val="minMax"/>
          <c:max val="0.1"/>
          <c:min val="-0.1"/>
        </c:scaling>
        <c:delete val="0"/>
        <c:axPos val="b"/>
        <c:numFmt formatCode="0%" sourceLinked="1"/>
        <c:majorTickMark val="none"/>
        <c:minorTickMark val="none"/>
        <c:tickLblPos val="none"/>
        <c:spPr>
          <a:ln w="9360">
            <a:noFill/>
          </a:ln>
        </c:spPr>
        <c:crossAx val="139632640"/>
        <c:crosses val="autoZero"/>
        <c:crossBetween val="between"/>
      </c:valAx>
      <c:spPr>
        <a:noFill/>
        <a:ln w="24961">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Sheet1!$B$1</c:f>
              <c:strCache>
                <c:ptCount val="1"/>
                <c:pt idx="0">
                  <c:v>Nom. Sales</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2017F</c:v>
                </c:pt>
                <c:pt idx="15">
                  <c:v>2018F</c:v>
                </c:pt>
              </c:strCache>
            </c:strRef>
          </c:cat>
          <c:val>
            <c:numRef>
              <c:f>Sheet1!$B$2:$B$17</c:f>
              <c:numCache>
                <c:formatCode>General</c:formatCode>
                <c:ptCount val="16"/>
                <c:pt idx="0">
                  <c:v>4</c:v>
                </c:pt>
                <c:pt idx="1">
                  <c:v>5.8</c:v>
                </c:pt>
                <c:pt idx="2">
                  <c:v>6</c:v>
                </c:pt>
                <c:pt idx="3">
                  <c:v>5.7</c:v>
                </c:pt>
                <c:pt idx="4">
                  <c:v>6.8</c:v>
                </c:pt>
                <c:pt idx="5">
                  <c:v>-3.9</c:v>
                </c:pt>
                <c:pt idx="6">
                  <c:v>-3.7</c:v>
                </c:pt>
                <c:pt idx="7">
                  <c:v>0.6</c:v>
                </c:pt>
                <c:pt idx="8">
                  <c:v>2.4</c:v>
                </c:pt>
                <c:pt idx="9">
                  <c:v>4</c:v>
                </c:pt>
                <c:pt idx="10">
                  <c:v>3.1</c:v>
                </c:pt>
                <c:pt idx="11">
                  <c:v>3.1</c:v>
                </c:pt>
                <c:pt idx="12">
                  <c:v>5.0999999999999996</c:v>
                </c:pt>
                <c:pt idx="13">
                  <c:v>4.0999999999999996</c:v>
                </c:pt>
                <c:pt idx="14">
                  <c:v>3.7</c:v>
                </c:pt>
                <c:pt idx="15">
                  <c:v>3.8</c:v>
                </c:pt>
              </c:numCache>
            </c:numRef>
          </c:val>
          <c:smooth val="0"/>
          <c:extLst>
            <c:ext xmlns:c16="http://schemas.microsoft.com/office/drawing/2014/chart" uri="{C3380CC4-5D6E-409C-BE32-E72D297353CC}">
              <c16:uniqueId val="{00000000-594A-4A67-8D32-FEC7570BA55D}"/>
            </c:ext>
          </c:extLst>
        </c:ser>
        <c:ser>
          <c:idx val="1"/>
          <c:order val="1"/>
          <c:tx>
            <c:strRef>
              <c:f>Sheet1!$C$1</c:f>
              <c:strCache>
                <c:ptCount val="1"/>
                <c:pt idx="0">
                  <c:v>Real Sales</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2017F</c:v>
                </c:pt>
                <c:pt idx="15">
                  <c:v>2018F</c:v>
                </c:pt>
              </c:strCache>
            </c:strRef>
          </c:cat>
          <c:val>
            <c:numRef>
              <c:f>Sheet1!$C$2:$C$17</c:f>
              <c:numCache>
                <c:formatCode>General</c:formatCode>
                <c:ptCount val="16"/>
                <c:pt idx="0">
                  <c:v>2.4</c:v>
                </c:pt>
                <c:pt idx="1">
                  <c:v>2.2999999999999998</c:v>
                </c:pt>
                <c:pt idx="2">
                  <c:v>2.8</c:v>
                </c:pt>
                <c:pt idx="3">
                  <c:v>2.6</c:v>
                </c:pt>
                <c:pt idx="4">
                  <c:v>3</c:v>
                </c:pt>
                <c:pt idx="5">
                  <c:v>0.4</c:v>
                </c:pt>
                <c:pt idx="6">
                  <c:v>-6.9</c:v>
                </c:pt>
                <c:pt idx="7">
                  <c:v>-0.6</c:v>
                </c:pt>
                <c:pt idx="8">
                  <c:v>0.1</c:v>
                </c:pt>
                <c:pt idx="9">
                  <c:v>1.9</c:v>
                </c:pt>
                <c:pt idx="10">
                  <c:v>1.1000000000000001</c:v>
                </c:pt>
                <c:pt idx="11">
                  <c:v>0.7</c:v>
                </c:pt>
                <c:pt idx="12">
                  <c:v>2.2999999999999998</c:v>
                </c:pt>
                <c:pt idx="13">
                  <c:v>1.6</c:v>
                </c:pt>
                <c:pt idx="14">
                  <c:v>1.4</c:v>
                </c:pt>
                <c:pt idx="15">
                  <c:v>1.4</c:v>
                </c:pt>
              </c:numCache>
            </c:numRef>
          </c:val>
          <c:smooth val="0"/>
          <c:extLst>
            <c:ext xmlns:c16="http://schemas.microsoft.com/office/drawing/2014/chart" uri="{C3380CC4-5D6E-409C-BE32-E72D297353CC}">
              <c16:uniqueId val="{00000001-594A-4A67-8D32-FEC7570BA55D}"/>
            </c:ext>
          </c:extLst>
        </c:ser>
        <c:dLbls>
          <c:dLblPos val="ctr"/>
          <c:showLegendKey val="0"/>
          <c:showVal val="1"/>
          <c:showCatName val="0"/>
          <c:showSerName val="0"/>
          <c:showPercent val="0"/>
          <c:showBubbleSize val="0"/>
        </c:dLbls>
        <c:smooth val="0"/>
        <c:axId val="169586048"/>
        <c:axId val="169591936"/>
      </c:lineChart>
      <c:catAx>
        <c:axId val="169586048"/>
        <c:scaling>
          <c:orientation val="minMax"/>
        </c:scaling>
        <c:delete val="0"/>
        <c:axPos val="b"/>
        <c:numFmt formatCode="General" sourceLinked="1"/>
        <c:majorTickMark val="none"/>
        <c:minorTickMark val="none"/>
        <c:tickLblPos val="nextTo"/>
        <c:crossAx val="169591936"/>
        <c:crosses val="autoZero"/>
        <c:auto val="1"/>
        <c:lblAlgn val="ctr"/>
        <c:lblOffset val="100"/>
        <c:noMultiLvlLbl val="0"/>
      </c:catAx>
      <c:valAx>
        <c:axId val="169591936"/>
        <c:scaling>
          <c:orientation val="minMax"/>
        </c:scaling>
        <c:delete val="0"/>
        <c:axPos val="l"/>
        <c:majorGridlines/>
        <c:numFmt formatCode="General" sourceLinked="1"/>
        <c:majorTickMark val="out"/>
        <c:minorTickMark val="none"/>
        <c:tickLblPos val="nextTo"/>
        <c:crossAx val="169586048"/>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011644832605532E-2"/>
          <c:y val="6.5088757396449703E-2"/>
          <c:w val="0.97088791848617173"/>
          <c:h val="0.88165680473372776"/>
        </c:manualLayout>
      </c:layout>
      <c:barChart>
        <c:barDir val="col"/>
        <c:grouping val="clustered"/>
        <c:varyColors val="0"/>
        <c:ser>
          <c:idx val="0"/>
          <c:order val="0"/>
          <c:tx>
            <c:strRef>
              <c:f>Sheet1!$A$1</c:f>
              <c:strCache>
                <c:ptCount val="1"/>
                <c:pt idx="0">
                  <c:v>QSR</c:v>
                </c:pt>
              </c:strCache>
            </c:strRef>
          </c:tx>
          <c:spPr>
            <a:solidFill>
              <a:srgbClr val="82C341"/>
            </a:solidFill>
            <a:ln w="25357">
              <a:noFill/>
            </a:ln>
          </c:spPr>
          <c:invertIfNegative val="1"/>
          <c:dLbls>
            <c:spPr>
              <a:noFill/>
              <a:ln w="25357">
                <a:noFill/>
              </a:ln>
            </c:spPr>
            <c:txPr>
              <a:bodyPr/>
              <a:lstStyle/>
              <a:p>
                <a:pPr>
                  <a:defRPr sz="1400" b="0"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c:v>
                </c:pt>
                <c:pt idx="1">
                  <c:v>0.01</c:v>
                </c:pt>
                <c:pt idx="2">
                  <c:v>0.01</c:v>
                </c:pt>
                <c:pt idx="3">
                  <c:v>0.01</c:v>
                </c:pt>
                <c:pt idx="4">
                  <c:v>0.01</c:v>
                </c:pt>
                <c:pt idx="5">
                  <c:v>0.01</c:v>
                </c:pt>
                <c:pt idx="6">
                  <c:v>0.02</c:v>
                </c:pt>
                <c:pt idx="7">
                  <c:v>0.02</c:v>
                </c:pt>
                <c:pt idx="8">
                  <c:v>0.01</c:v>
                </c:pt>
              </c:numCache>
            </c:numRef>
          </c:val>
          <c:extLst>
            <c:ext xmlns:c14="http://schemas.microsoft.com/office/drawing/2007/8/2/chart" uri="{6F2FDCE9-48DA-4B69-8628-5D25D57E5C99}">
              <c14:invertSolidFillFmt>
                <c14:spPr xmlns:c14="http://schemas.microsoft.com/office/drawing/2007/8/2/chart">
                  <a:solidFill>
                    <a:srgbClr val="004684"/>
                  </a:solidFill>
                  <a:ln w="25357">
                    <a:noFill/>
                  </a:ln>
                </c14:spPr>
              </c14:invertSolidFillFmt>
            </c:ext>
            <c:ext xmlns:c16="http://schemas.microsoft.com/office/drawing/2014/chart" uri="{C3380CC4-5D6E-409C-BE32-E72D297353CC}">
              <c16:uniqueId val="{00000000-007F-4523-873A-EF5B95B59708}"/>
            </c:ext>
          </c:extLst>
        </c:ser>
        <c:dLbls>
          <c:showLegendKey val="0"/>
          <c:showVal val="1"/>
          <c:showCatName val="0"/>
          <c:showSerName val="0"/>
          <c:showPercent val="0"/>
          <c:showBubbleSize val="0"/>
        </c:dLbls>
        <c:gapWidth val="100"/>
        <c:axId val="146751872"/>
        <c:axId val="146754560"/>
      </c:barChart>
      <c:catAx>
        <c:axId val="146751872"/>
        <c:scaling>
          <c:orientation val="minMax"/>
        </c:scaling>
        <c:delete val="0"/>
        <c:axPos val="b"/>
        <c:numFmt formatCode="General" sourceLinked="1"/>
        <c:majorTickMark val="none"/>
        <c:minorTickMark val="none"/>
        <c:tickLblPos val="nextTo"/>
        <c:spPr>
          <a:ln w="3170">
            <a:solidFill>
              <a:srgbClr val="D9D9D9"/>
            </a:solidFill>
            <a:prstDash val="solid"/>
          </a:ln>
        </c:spPr>
        <c:txPr>
          <a:bodyPr rot="0" vert="horz"/>
          <a:lstStyle/>
          <a:p>
            <a:pPr>
              <a:defRPr sz="1797" b="1" i="0" u="none" strike="noStrike" baseline="0">
                <a:solidFill>
                  <a:schemeClr val="tx1"/>
                </a:solidFill>
                <a:latin typeface="Arial"/>
                <a:ea typeface="Arial"/>
                <a:cs typeface="Arial"/>
              </a:defRPr>
            </a:pPr>
            <a:endParaRPr lang="en-US"/>
          </a:p>
        </c:txPr>
        <c:crossAx val="146754560"/>
        <c:crosses val="autoZero"/>
        <c:auto val="1"/>
        <c:lblAlgn val="ctr"/>
        <c:lblOffset val="100"/>
        <c:tickLblSkip val="1"/>
        <c:tickMarkSkip val="1"/>
        <c:noMultiLvlLbl val="0"/>
      </c:catAx>
      <c:valAx>
        <c:axId val="146754560"/>
        <c:scaling>
          <c:orientation val="minMax"/>
          <c:max val="0.08"/>
          <c:min val="-0.08"/>
        </c:scaling>
        <c:delete val="0"/>
        <c:axPos val="l"/>
        <c:numFmt formatCode="0%" sourceLinked="1"/>
        <c:majorTickMark val="out"/>
        <c:minorTickMark val="none"/>
        <c:tickLblPos val="none"/>
        <c:spPr>
          <a:ln w="9509">
            <a:noFill/>
          </a:ln>
        </c:spPr>
        <c:crossAx val="146751872"/>
        <c:crosses val="autoZero"/>
        <c:crossBetween val="between"/>
        <c:majorUnit val="0.1"/>
      </c:valAx>
      <c:spPr>
        <a:noFill/>
        <a:ln w="25357">
          <a:noFill/>
        </a:ln>
      </c:spPr>
    </c:plotArea>
    <c:plotVisOnly val="1"/>
    <c:dispBlanksAs val="gap"/>
    <c:showDLblsOverMax val="0"/>
  </c:chart>
  <c:spPr>
    <a:noFill/>
    <a:ln>
      <a:noFill/>
    </a:ln>
  </c:spPr>
  <c:txPr>
    <a:bodyPr/>
    <a:lstStyle/>
    <a:p>
      <a:pPr>
        <a:defRPr sz="1797" b="1" i="0" u="none" strike="noStrike" baseline="0">
          <a:solidFill>
            <a:schemeClr val="tx1"/>
          </a:solidFill>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011629134154878E-2"/>
          <c:y val="0"/>
          <c:w val="0.97088791848617173"/>
          <c:h val="0.88165680473372776"/>
        </c:manualLayout>
      </c:layout>
      <c:barChart>
        <c:barDir val="col"/>
        <c:grouping val="clustered"/>
        <c:varyColors val="0"/>
        <c:ser>
          <c:idx val="1"/>
          <c:order val="0"/>
          <c:tx>
            <c:strRef>
              <c:f>Sheet1!$A$1</c:f>
              <c:strCache>
                <c:ptCount val="1"/>
                <c:pt idx="0">
                  <c:v>Midscale</c:v>
                </c:pt>
              </c:strCache>
            </c:strRef>
          </c:tx>
          <c:spPr>
            <a:solidFill>
              <a:srgbClr val="82C341"/>
            </a:solidFill>
            <a:ln w="22612">
              <a:noFill/>
            </a:ln>
          </c:spPr>
          <c:invertIfNegative val="1"/>
          <c:dLbls>
            <c:spPr>
              <a:noFill/>
              <a:ln w="22612">
                <a:noFill/>
              </a:ln>
            </c:spPr>
            <c:txPr>
              <a:bodyPr/>
              <a:lstStyle/>
              <a:p>
                <a:pPr>
                  <a:defRPr sz="1400" b="0"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-0.04</c:v>
                </c:pt>
                <c:pt idx="1">
                  <c:v>-0.04</c:v>
                </c:pt>
                <c:pt idx="2">
                  <c:v>-0.02</c:v>
                </c:pt>
                <c:pt idx="3">
                  <c:v>0</c:v>
                </c:pt>
                <c:pt idx="4">
                  <c:v>-0.02</c:v>
                </c:pt>
                <c:pt idx="5">
                  <c:v>-0.02</c:v>
                </c:pt>
                <c:pt idx="6">
                  <c:v>-0.03</c:v>
                </c:pt>
                <c:pt idx="7">
                  <c:v>-0.06</c:v>
                </c:pt>
                <c:pt idx="8">
                  <c:v>-0.03</c:v>
                </c:pt>
              </c:numCache>
            </c:numRef>
          </c:val>
          <c:extLst>
            <c:ext xmlns:c14="http://schemas.microsoft.com/office/drawing/2007/8/2/chart" uri="{6F2FDCE9-48DA-4B69-8628-5D25D57E5C99}">
              <c14:invertSolidFillFmt>
                <c14:spPr xmlns:c14="http://schemas.microsoft.com/office/drawing/2007/8/2/chart">
                  <a:solidFill>
                    <a:srgbClr val="004684"/>
                  </a:solidFill>
                  <a:ln w="22612">
                    <a:noFill/>
                  </a:ln>
                </c14:spPr>
              </c14:invertSolidFillFmt>
            </c:ext>
            <c:ext xmlns:c16="http://schemas.microsoft.com/office/drawing/2014/chart" uri="{C3380CC4-5D6E-409C-BE32-E72D297353CC}">
              <c16:uniqueId val="{00000000-7F38-448F-9FCC-106759237056}"/>
            </c:ext>
          </c:extLst>
        </c:ser>
        <c:dLbls>
          <c:showLegendKey val="0"/>
          <c:showVal val="1"/>
          <c:showCatName val="0"/>
          <c:showSerName val="0"/>
          <c:showPercent val="0"/>
          <c:showBubbleSize val="0"/>
        </c:dLbls>
        <c:gapWidth val="100"/>
        <c:axId val="146552704"/>
        <c:axId val="146563840"/>
      </c:barChart>
      <c:catAx>
        <c:axId val="146552704"/>
        <c:scaling>
          <c:orientation val="minMax"/>
        </c:scaling>
        <c:delete val="0"/>
        <c:axPos val="b"/>
        <c:numFmt formatCode="General" sourceLinked="1"/>
        <c:majorTickMark val="none"/>
        <c:minorTickMark val="none"/>
        <c:tickLblPos val="nextTo"/>
        <c:spPr>
          <a:ln w="2826">
            <a:solidFill>
              <a:srgbClr val="D9D9D9"/>
            </a:solidFill>
            <a:prstDash val="solid"/>
          </a:ln>
        </c:spPr>
        <c:txPr>
          <a:bodyPr rot="0" vert="horz"/>
          <a:lstStyle/>
          <a:p>
            <a:pPr>
              <a:defRPr sz="1602" b="1" i="0" u="none" strike="noStrike" baseline="0">
                <a:solidFill>
                  <a:schemeClr val="tx1"/>
                </a:solidFill>
                <a:latin typeface="Arial"/>
                <a:ea typeface="Arial"/>
                <a:cs typeface="Arial"/>
              </a:defRPr>
            </a:pPr>
            <a:endParaRPr lang="en-US"/>
          </a:p>
        </c:txPr>
        <c:crossAx val="146563840"/>
        <c:crosses val="autoZero"/>
        <c:auto val="1"/>
        <c:lblAlgn val="ctr"/>
        <c:lblOffset val="100"/>
        <c:tickLblSkip val="1"/>
        <c:tickMarkSkip val="1"/>
        <c:noMultiLvlLbl val="0"/>
      </c:catAx>
      <c:valAx>
        <c:axId val="146563840"/>
        <c:scaling>
          <c:orientation val="minMax"/>
          <c:max val="0.08"/>
          <c:min val="-0.08"/>
        </c:scaling>
        <c:delete val="0"/>
        <c:axPos val="l"/>
        <c:numFmt formatCode="0%" sourceLinked="1"/>
        <c:majorTickMark val="out"/>
        <c:minorTickMark val="none"/>
        <c:tickLblPos val="none"/>
        <c:spPr>
          <a:ln w="8479">
            <a:noFill/>
          </a:ln>
        </c:spPr>
        <c:crossAx val="146552704"/>
        <c:crosses val="autoZero"/>
        <c:crossBetween val="between"/>
        <c:majorUnit val="0.01"/>
        <c:minorUnit val="0.01"/>
      </c:valAx>
      <c:spPr>
        <a:noFill/>
        <a:ln w="22612">
          <a:noFill/>
        </a:ln>
      </c:spPr>
    </c:plotArea>
    <c:plotVisOnly val="1"/>
    <c:dispBlanksAs val="gap"/>
    <c:showDLblsOverMax val="0"/>
  </c:chart>
  <c:spPr>
    <a:noFill/>
    <a:ln>
      <a:noFill/>
    </a:ln>
  </c:spPr>
  <c:txPr>
    <a:bodyPr/>
    <a:lstStyle/>
    <a:p>
      <a:pPr>
        <a:defRPr sz="1602" b="1" i="0" u="none" strike="noStrike" baseline="0">
          <a:solidFill>
            <a:schemeClr val="tx1"/>
          </a:solidFill>
          <a:latin typeface="Arial"/>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591240875912416E-3"/>
          <c:y val="0.11627906976744186"/>
          <c:w val="0.97372262773722629"/>
          <c:h val="0.79069767441860461"/>
        </c:manualLayout>
      </c:layout>
      <c:barChart>
        <c:barDir val="col"/>
        <c:grouping val="clustered"/>
        <c:varyColors val="0"/>
        <c:ser>
          <c:idx val="2"/>
          <c:order val="0"/>
          <c:tx>
            <c:strRef>
              <c:f>Sheet1!$A$1</c:f>
              <c:strCache>
                <c:ptCount val="1"/>
                <c:pt idx="0">
                  <c:v>Fine Dining/Upscale Hotel</c:v>
                </c:pt>
              </c:strCache>
            </c:strRef>
          </c:tx>
          <c:spPr>
            <a:noFill/>
            <a:ln w="25488">
              <a:noFill/>
            </a:ln>
          </c:spPr>
          <c:invertIfNegative val="0"/>
          <c:dLbls>
            <c:spPr>
              <a:noFill/>
              <a:ln w="25488">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0.02</c:v>
                </c:pt>
                <c:pt idx="1">
                  <c:v>0.02</c:v>
                </c:pt>
                <c:pt idx="2">
                  <c:v>0.03</c:v>
                </c:pt>
                <c:pt idx="3">
                  <c:v>0.02</c:v>
                </c:pt>
                <c:pt idx="4">
                  <c:v>0.01</c:v>
                </c:pt>
                <c:pt idx="5">
                  <c:v>-0.03</c:v>
                </c:pt>
                <c:pt idx="6">
                  <c:v>0.02</c:v>
                </c:pt>
                <c:pt idx="7">
                  <c:v>-0.02</c:v>
                </c:pt>
                <c:pt idx="8">
                  <c:v>-0.01</c:v>
                </c:pt>
              </c:numCache>
            </c:numRef>
          </c:val>
          <c:extLst>
            <c:ext xmlns:c16="http://schemas.microsoft.com/office/drawing/2014/chart" uri="{C3380CC4-5D6E-409C-BE32-E72D297353CC}">
              <c16:uniqueId val="{00000000-A0C0-42D3-B7DE-A19CA79DA5D1}"/>
            </c:ext>
          </c:extLst>
        </c:ser>
        <c:dLbls>
          <c:showLegendKey val="0"/>
          <c:showVal val="0"/>
          <c:showCatName val="0"/>
          <c:showSerName val="0"/>
          <c:showPercent val="0"/>
          <c:showBubbleSize val="0"/>
        </c:dLbls>
        <c:gapWidth val="100"/>
        <c:axId val="146584320"/>
        <c:axId val="146585856"/>
      </c:barChart>
      <c:catAx>
        <c:axId val="146584320"/>
        <c:scaling>
          <c:orientation val="minMax"/>
        </c:scaling>
        <c:delete val="0"/>
        <c:axPos val="b"/>
        <c:numFmt formatCode="General" sourceLinked="1"/>
        <c:majorTickMark val="none"/>
        <c:minorTickMark val="none"/>
        <c:tickLblPos val="none"/>
        <c:spPr>
          <a:ln w="9558">
            <a:noFill/>
          </a:ln>
        </c:spPr>
        <c:crossAx val="146585856"/>
        <c:crossesAt val="-1000"/>
        <c:auto val="1"/>
        <c:lblAlgn val="ctr"/>
        <c:lblOffset val="100"/>
        <c:tickMarkSkip val="1"/>
        <c:noMultiLvlLbl val="0"/>
      </c:catAx>
      <c:valAx>
        <c:axId val="146585856"/>
        <c:scaling>
          <c:orientation val="minMax"/>
          <c:max val="1"/>
          <c:min val="-1"/>
        </c:scaling>
        <c:delete val="0"/>
        <c:axPos val="l"/>
        <c:numFmt formatCode="0%" sourceLinked="1"/>
        <c:majorTickMark val="none"/>
        <c:minorTickMark val="none"/>
        <c:tickLblPos val="none"/>
        <c:spPr>
          <a:ln w="9558">
            <a:noFill/>
          </a:ln>
        </c:spPr>
        <c:crossAx val="146584320"/>
        <c:crosses val="autoZero"/>
        <c:crossBetween val="between"/>
        <c:majorUnit val="0.01"/>
        <c:minorUnit val="4.0000000000000001E-3"/>
      </c:valAx>
      <c:spPr>
        <a:noFill/>
        <a:ln w="25488">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011644832605532E-2"/>
          <c:y val="6.5088757396449703E-2"/>
          <c:w val="0.97088791848617173"/>
          <c:h val="0.88165680473372776"/>
        </c:manualLayout>
      </c:layout>
      <c:barChart>
        <c:barDir val="col"/>
        <c:grouping val="clustered"/>
        <c:varyColors val="0"/>
        <c:ser>
          <c:idx val="2"/>
          <c:order val="0"/>
          <c:tx>
            <c:strRef>
              <c:f>Sheet1!$A$1</c:f>
              <c:strCache>
                <c:ptCount val="1"/>
                <c:pt idx="0">
                  <c:v>Casual Dining</c:v>
                </c:pt>
              </c:strCache>
            </c:strRef>
          </c:tx>
          <c:spPr>
            <a:solidFill>
              <a:srgbClr val="82C341"/>
            </a:solidFill>
          </c:spPr>
          <c:invertIfNegative val="1"/>
          <c:dPt>
            <c:idx val="3"/>
            <c:invertIfNegative val="1"/>
            <c:bubble3D val="0"/>
            <c:extLst>
              <c:ext xmlns:c16="http://schemas.microsoft.com/office/drawing/2014/chart" uri="{C3380CC4-5D6E-409C-BE32-E72D297353CC}">
                <c16:uniqueId val="{00000000-249F-4C33-9024-C75B681BD0EE}"/>
              </c:ext>
            </c:extLst>
          </c:dPt>
          <c:dPt>
            <c:idx val="7"/>
            <c:invertIfNegative val="1"/>
            <c:bubble3D val="0"/>
            <c:extLst>
              <c:ext xmlns:c16="http://schemas.microsoft.com/office/drawing/2014/chart" uri="{C3380CC4-5D6E-409C-BE32-E72D297353CC}">
                <c16:uniqueId val="{00000001-249F-4C33-9024-C75B681BD0EE}"/>
              </c:ext>
            </c:extLst>
          </c:dPt>
          <c:dPt>
            <c:idx val="8"/>
            <c:invertIfNegative val="1"/>
            <c:bubble3D val="0"/>
            <c:extLst>
              <c:ext xmlns:c16="http://schemas.microsoft.com/office/drawing/2014/chart" uri="{C3380CC4-5D6E-409C-BE32-E72D297353CC}">
                <c16:uniqueId val="{00000002-249F-4C33-9024-C75B681BD0EE}"/>
              </c:ext>
            </c:extLst>
          </c:dPt>
          <c:dLbls>
            <c:spPr>
              <a:noFill/>
              <a:ln w="25095">
                <a:noFill/>
              </a:ln>
            </c:spPr>
            <c:txPr>
              <a:bodyPr/>
              <a:lstStyle/>
              <a:p>
                <a:pPr>
                  <a:defRPr sz="1400" b="0"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-0.02</c:v>
                </c:pt>
                <c:pt idx="1">
                  <c:v>-0.02</c:v>
                </c:pt>
                <c:pt idx="2">
                  <c:v>0.01</c:v>
                </c:pt>
                <c:pt idx="3">
                  <c:v>0.01</c:v>
                </c:pt>
                <c:pt idx="4">
                  <c:v>0</c:v>
                </c:pt>
                <c:pt idx="5">
                  <c:v>-0.02</c:v>
                </c:pt>
                <c:pt idx="6">
                  <c:v>-0.04</c:v>
                </c:pt>
                <c:pt idx="7">
                  <c:v>-0.03</c:v>
                </c:pt>
                <c:pt idx="8">
                  <c:v>-0.04</c:v>
                </c:pt>
              </c:numCache>
            </c:numRef>
          </c:val>
          <c:extLst>
            <c:ext xmlns:c14="http://schemas.microsoft.com/office/drawing/2007/8/2/chart" uri="{6F2FDCE9-48DA-4B69-8628-5D25D57E5C99}">
              <c14:invertSolidFillFmt>
                <c14:spPr xmlns:c14="http://schemas.microsoft.com/office/drawing/2007/8/2/chart">
                  <a:solidFill>
                    <a:srgbClr val="004684"/>
                  </a:solidFill>
                </c14:spPr>
              </c14:invertSolidFillFmt>
            </c:ext>
            <c:ext xmlns:c16="http://schemas.microsoft.com/office/drawing/2014/chart" uri="{C3380CC4-5D6E-409C-BE32-E72D297353CC}">
              <c16:uniqueId val="{00000003-249F-4C33-9024-C75B681BD0EE}"/>
            </c:ext>
          </c:extLst>
        </c:ser>
        <c:dLbls>
          <c:showLegendKey val="0"/>
          <c:showVal val="1"/>
          <c:showCatName val="0"/>
          <c:showSerName val="0"/>
          <c:showPercent val="0"/>
          <c:showBubbleSize val="0"/>
        </c:dLbls>
        <c:gapWidth val="100"/>
        <c:axId val="146498688"/>
        <c:axId val="146509824"/>
      </c:barChart>
      <c:catAx>
        <c:axId val="146498688"/>
        <c:scaling>
          <c:orientation val="minMax"/>
        </c:scaling>
        <c:delete val="0"/>
        <c:axPos val="b"/>
        <c:numFmt formatCode="General" sourceLinked="1"/>
        <c:majorTickMark val="none"/>
        <c:minorTickMark val="none"/>
        <c:tickLblPos val="nextTo"/>
        <c:spPr>
          <a:ln w="3137">
            <a:solidFill>
              <a:srgbClr val="D9D9D9"/>
            </a:solidFill>
            <a:prstDash val="solid"/>
          </a:ln>
        </c:spPr>
        <c:txPr>
          <a:bodyPr rot="0" vert="horz"/>
          <a:lstStyle/>
          <a:p>
            <a:pPr>
              <a:defRPr sz="1778" b="1" i="0" u="none" strike="noStrike" baseline="0">
                <a:solidFill>
                  <a:schemeClr val="tx1"/>
                </a:solidFill>
                <a:latin typeface="Arial"/>
                <a:ea typeface="Arial"/>
                <a:cs typeface="Arial"/>
              </a:defRPr>
            </a:pPr>
            <a:endParaRPr lang="en-US"/>
          </a:p>
        </c:txPr>
        <c:crossAx val="146509824"/>
        <c:crosses val="autoZero"/>
        <c:auto val="1"/>
        <c:lblAlgn val="ctr"/>
        <c:lblOffset val="100"/>
        <c:tickLblSkip val="1"/>
        <c:tickMarkSkip val="1"/>
        <c:noMultiLvlLbl val="0"/>
      </c:catAx>
      <c:valAx>
        <c:axId val="146509824"/>
        <c:scaling>
          <c:orientation val="minMax"/>
          <c:max val="0.08"/>
          <c:min val="-0.08"/>
        </c:scaling>
        <c:delete val="0"/>
        <c:axPos val="l"/>
        <c:numFmt formatCode="0%" sourceLinked="1"/>
        <c:majorTickMark val="out"/>
        <c:minorTickMark val="none"/>
        <c:tickLblPos val="none"/>
        <c:spPr>
          <a:ln w="9411">
            <a:noFill/>
          </a:ln>
        </c:spPr>
        <c:crossAx val="146498688"/>
        <c:crosses val="autoZero"/>
        <c:crossBetween val="between"/>
        <c:majorUnit val="0.01"/>
      </c:valAx>
      <c:spPr>
        <a:noFill/>
        <a:ln w="25095">
          <a:noFill/>
        </a:ln>
      </c:spPr>
    </c:plotArea>
    <c:plotVisOnly val="1"/>
    <c:dispBlanksAs val="gap"/>
    <c:showDLblsOverMax val="0"/>
  </c:chart>
  <c:spPr>
    <a:noFill/>
    <a:ln>
      <a:noFill/>
    </a:ln>
  </c:spPr>
  <c:txPr>
    <a:bodyPr/>
    <a:lstStyle/>
    <a:p>
      <a:pPr>
        <a:defRPr sz="1778" b="1" i="0" u="none" strike="noStrike" baseline="0">
          <a:solidFill>
            <a:schemeClr val="tx1"/>
          </a:solidFill>
          <a:latin typeface="Arial"/>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483870967741936E-2"/>
          <c:y val="0.12643678160919541"/>
          <c:w val="0.93548387096774188"/>
          <c:h val="0.77011494252873558"/>
        </c:manualLayout>
      </c:layout>
      <c:barChart>
        <c:barDir val="bar"/>
        <c:grouping val="clustered"/>
        <c:varyColors val="0"/>
        <c:ser>
          <c:idx val="0"/>
          <c:order val="0"/>
          <c:tx>
            <c:strRef>
              <c:f>Sheet1!$A$1</c:f>
              <c:strCache>
                <c:ptCount val="1"/>
                <c:pt idx="0">
                  <c:v>Casual Dining</c:v>
                </c:pt>
              </c:strCache>
            </c:strRef>
          </c:tx>
          <c:spPr>
            <a:noFill/>
            <a:ln w="25162">
              <a:noFill/>
            </a:ln>
          </c:spPr>
          <c:invertIfNegative val="0"/>
          <c:dLbls>
            <c:spPr>
              <a:noFill/>
              <a:ln w="25162">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0.1</c:v>
                </c:pt>
              </c:numCache>
            </c:numRef>
          </c:val>
          <c:extLst>
            <c:ext xmlns:c16="http://schemas.microsoft.com/office/drawing/2014/chart" uri="{C3380CC4-5D6E-409C-BE32-E72D297353CC}">
              <c16:uniqueId val="{00000000-CCA6-4251-BB17-8E8CE629D449}"/>
            </c:ext>
          </c:extLst>
        </c:ser>
        <c:dLbls>
          <c:showLegendKey val="0"/>
          <c:showVal val="0"/>
          <c:showCatName val="0"/>
          <c:showSerName val="0"/>
          <c:showPercent val="0"/>
          <c:showBubbleSize val="0"/>
        </c:dLbls>
        <c:gapWidth val="500"/>
        <c:overlap val="-10"/>
        <c:axId val="146868096"/>
        <c:axId val="146869632"/>
      </c:barChart>
      <c:catAx>
        <c:axId val="146868096"/>
        <c:scaling>
          <c:orientation val="minMax"/>
        </c:scaling>
        <c:delete val="0"/>
        <c:axPos val="l"/>
        <c:numFmt formatCode="General" sourceLinked="1"/>
        <c:majorTickMark val="none"/>
        <c:minorTickMark val="none"/>
        <c:tickLblPos val="none"/>
        <c:spPr>
          <a:ln w="9436">
            <a:noFill/>
          </a:ln>
        </c:spPr>
        <c:crossAx val="146869632"/>
        <c:crossesAt val="-100"/>
        <c:auto val="1"/>
        <c:lblAlgn val="ctr"/>
        <c:lblOffset val="100"/>
        <c:tickMarkSkip val="1"/>
        <c:noMultiLvlLbl val="0"/>
      </c:catAx>
      <c:valAx>
        <c:axId val="146869632"/>
        <c:scaling>
          <c:orientation val="minMax"/>
          <c:max val="0.1"/>
          <c:min val="-0.1"/>
        </c:scaling>
        <c:delete val="0"/>
        <c:axPos val="b"/>
        <c:numFmt formatCode="0%" sourceLinked="1"/>
        <c:majorTickMark val="none"/>
        <c:minorTickMark val="none"/>
        <c:tickLblPos val="none"/>
        <c:spPr>
          <a:ln w="9436">
            <a:noFill/>
          </a:ln>
        </c:spPr>
        <c:crossAx val="146868096"/>
        <c:crosses val="autoZero"/>
        <c:crossBetween val="between"/>
      </c:valAx>
      <c:spPr>
        <a:noFill/>
        <a:ln w="25162">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835820895522387E-2"/>
          <c:y val="0.12790697674418605"/>
          <c:w val="0.94029850746268662"/>
          <c:h val="0.76744186046511631"/>
        </c:manualLayout>
      </c:layout>
      <c:barChart>
        <c:barDir val="bar"/>
        <c:grouping val="clustered"/>
        <c:varyColors val="0"/>
        <c:ser>
          <c:idx val="0"/>
          <c:order val="0"/>
          <c:tx>
            <c:strRef>
              <c:f>Sheet1!$A$1</c:f>
              <c:strCache>
                <c:ptCount val="1"/>
                <c:pt idx="0">
                  <c:v>QSR</c:v>
                </c:pt>
              </c:strCache>
            </c:strRef>
          </c:tx>
          <c:spPr>
            <a:noFill/>
            <a:ln w="24696">
              <a:noFill/>
            </a:ln>
          </c:spPr>
          <c:invertIfNegative val="0"/>
          <c:dLbls>
            <c:spPr>
              <a:noFill/>
              <a:ln w="24696">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0.79</c:v>
                </c:pt>
              </c:numCache>
            </c:numRef>
          </c:val>
          <c:extLst>
            <c:ext xmlns:c16="http://schemas.microsoft.com/office/drawing/2014/chart" uri="{C3380CC4-5D6E-409C-BE32-E72D297353CC}">
              <c16:uniqueId val="{00000000-85B4-471C-BA59-3D584C3CE29D}"/>
            </c:ext>
          </c:extLst>
        </c:ser>
        <c:dLbls>
          <c:showLegendKey val="0"/>
          <c:showVal val="0"/>
          <c:showCatName val="0"/>
          <c:showSerName val="0"/>
          <c:showPercent val="0"/>
          <c:showBubbleSize val="0"/>
        </c:dLbls>
        <c:gapWidth val="500"/>
        <c:overlap val="-10"/>
        <c:axId val="146902400"/>
        <c:axId val="146908288"/>
      </c:barChart>
      <c:catAx>
        <c:axId val="146902400"/>
        <c:scaling>
          <c:orientation val="minMax"/>
        </c:scaling>
        <c:delete val="0"/>
        <c:axPos val="l"/>
        <c:numFmt formatCode="General" sourceLinked="1"/>
        <c:majorTickMark val="none"/>
        <c:minorTickMark val="none"/>
        <c:tickLblPos val="none"/>
        <c:spPr>
          <a:ln w="9261">
            <a:noFill/>
          </a:ln>
        </c:spPr>
        <c:crossAx val="146908288"/>
        <c:crossesAt val="-100"/>
        <c:auto val="1"/>
        <c:lblAlgn val="ctr"/>
        <c:lblOffset val="100"/>
        <c:tickMarkSkip val="1"/>
        <c:noMultiLvlLbl val="0"/>
      </c:catAx>
      <c:valAx>
        <c:axId val="146908288"/>
        <c:scaling>
          <c:orientation val="minMax"/>
          <c:max val="0.1"/>
          <c:min val="-0.1"/>
        </c:scaling>
        <c:delete val="0"/>
        <c:axPos val="b"/>
        <c:numFmt formatCode="0%" sourceLinked="1"/>
        <c:majorTickMark val="none"/>
        <c:minorTickMark val="none"/>
        <c:tickLblPos val="none"/>
        <c:spPr>
          <a:ln w="9261">
            <a:noFill/>
          </a:ln>
        </c:spPr>
        <c:crossAx val="146902400"/>
        <c:crosses val="autoZero"/>
        <c:crossBetween val="between"/>
      </c:valAx>
      <c:spPr>
        <a:noFill/>
        <a:ln w="24696">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835820895522387E-2"/>
          <c:y val="0.12790697674418605"/>
          <c:w val="0.94029850746268662"/>
          <c:h val="0.76744186046511631"/>
        </c:manualLayout>
      </c:layout>
      <c:barChart>
        <c:barDir val="bar"/>
        <c:grouping val="clustered"/>
        <c:varyColors val="0"/>
        <c:ser>
          <c:idx val="0"/>
          <c:order val="0"/>
          <c:tx>
            <c:strRef>
              <c:f>Sheet1!$A$1</c:f>
              <c:strCache>
                <c:ptCount val="1"/>
                <c:pt idx="0">
                  <c:v>Midscale</c:v>
                </c:pt>
              </c:strCache>
            </c:strRef>
          </c:tx>
          <c:spPr>
            <a:noFill/>
            <a:ln w="24961">
              <a:noFill/>
            </a:ln>
          </c:spPr>
          <c:invertIfNegative val="0"/>
          <c:dLbls>
            <c:dLbl>
              <c:idx val="0"/>
              <c:layout>
                <c:manualLayout>
                  <c:x val="-0.8151522889018687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6-49BA-BA2D-187CC8688024}"/>
                </c:ext>
              </c:extLst>
            </c:dLbl>
            <c:spPr>
              <a:noFill/>
              <a:ln w="24961">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0.09</c:v>
                </c:pt>
              </c:numCache>
            </c:numRef>
          </c:val>
          <c:extLst>
            <c:ext xmlns:c16="http://schemas.microsoft.com/office/drawing/2014/chart" uri="{C3380CC4-5D6E-409C-BE32-E72D297353CC}">
              <c16:uniqueId val="{00000001-D0B6-49BA-BA2D-187CC8688024}"/>
            </c:ext>
          </c:extLst>
        </c:ser>
        <c:dLbls>
          <c:showLegendKey val="0"/>
          <c:showVal val="0"/>
          <c:showCatName val="0"/>
          <c:showSerName val="0"/>
          <c:showPercent val="0"/>
          <c:showBubbleSize val="0"/>
        </c:dLbls>
        <c:gapWidth val="500"/>
        <c:overlap val="-10"/>
        <c:axId val="2265856"/>
        <c:axId val="2267392"/>
      </c:barChart>
      <c:catAx>
        <c:axId val="2265856"/>
        <c:scaling>
          <c:orientation val="minMax"/>
        </c:scaling>
        <c:delete val="0"/>
        <c:axPos val="l"/>
        <c:numFmt formatCode="General" sourceLinked="1"/>
        <c:majorTickMark val="none"/>
        <c:minorTickMark val="none"/>
        <c:tickLblPos val="none"/>
        <c:spPr>
          <a:ln w="9360">
            <a:noFill/>
          </a:ln>
        </c:spPr>
        <c:crossAx val="2267392"/>
        <c:crossesAt val="-100"/>
        <c:auto val="1"/>
        <c:lblAlgn val="ctr"/>
        <c:lblOffset val="100"/>
        <c:tickMarkSkip val="1"/>
        <c:noMultiLvlLbl val="0"/>
      </c:catAx>
      <c:valAx>
        <c:axId val="2267392"/>
        <c:scaling>
          <c:orientation val="minMax"/>
          <c:max val="0.1"/>
          <c:min val="-0.1"/>
        </c:scaling>
        <c:delete val="0"/>
        <c:axPos val="b"/>
        <c:numFmt formatCode="0%" sourceLinked="1"/>
        <c:majorTickMark val="none"/>
        <c:minorTickMark val="none"/>
        <c:tickLblPos val="none"/>
        <c:spPr>
          <a:ln w="9360">
            <a:noFill/>
          </a:ln>
        </c:spPr>
        <c:crossAx val="2265856"/>
        <c:crosses val="autoZero"/>
        <c:crossBetween val="between"/>
      </c:valAx>
      <c:spPr>
        <a:noFill/>
        <a:ln w="24961">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172413793103448E-2"/>
          <c:y val="0.10576923076923077"/>
          <c:w val="0.97241379310344822"/>
          <c:h val="0.38461538461538464"/>
        </c:manualLayout>
      </c:layout>
      <c:barChart>
        <c:barDir val="col"/>
        <c:grouping val="clustered"/>
        <c:varyColors val="0"/>
        <c:ser>
          <c:idx val="0"/>
          <c:order val="0"/>
          <c:tx>
            <c:strRef>
              <c:f>Sheet1!$A$2</c:f>
              <c:strCache>
                <c:ptCount val="1"/>
                <c:pt idx="0">
                  <c:v>9 Quarters</c:v>
                </c:pt>
              </c:strCache>
            </c:strRef>
          </c:tx>
          <c:spPr>
            <a:noFill/>
            <a:ln w="12551">
              <a:noFill/>
              <a:prstDash val="solid"/>
            </a:ln>
            <a:effectLst/>
          </c:spPr>
          <c:invertIfNegative val="1"/>
          <c:cat>
            <c:strRef>
              <c:f>Sheet1!$B$1:$J$1</c:f>
              <c:strCache>
                <c:ptCount val="9"/>
                <c:pt idx="0">
                  <c:v>JFM'15</c:v>
                </c:pt>
                <c:pt idx="1">
                  <c:v>AMJ'15</c:v>
                </c:pt>
                <c:pt idx="2">
                  <c:v>JAS'15</c:v>
                </c:pt>
                <c:pt idx="3">
                  <c:v>OND'15</c:v>
                </c:pt>
                <c:pt idx="4">
                  <c:v>JFM'16</c:v>
                </c:pt>
                <c:pt idx="5">
                  <c:v>AMJ'16</c:v>
                </c:pt>
                <c:pt idx="6">
                  <c:v>JAS'16</c:v>
                </c:pt>
                <c:pt idx="7">
                  <c:v>OND'16</c:v>
                </c:pt>
                <c:pt idx="8">
                  <c:v>JFM'17</c:v>
                </c:pt>
              </c:strCache>
            </c:strRef>
          </c:cat>
          <c:val>
            <c:numRef>
              <c:f>Sheet1!$B$2:$J$2</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0-7A04-460C-B02B-11D006280C3F}"/>
            </c:ext>
          </c:extLst>
        </c:ser>
        <c:dLbls>
          <c:showLegendKey val="0"/>
          <c:showVal val="0"/>
          <c:showCatName val="0"/>
          <c:showSerName val="0"/>
          <c:showPercent val="0"/>
          <c:showBubbleSize val="0"/>
        </c:dLbls>
        <c:gapWidth val="100"/>
        <c:axId val="146945536"/>
        <c:axId val="146947072"/>
      </c:barChart>
      <c:catAx>
        <c:axId val="146945536"/>
        <c:scaling>
          <c:orientation val="minMax"/>
        </c:scaling>
        <c:delete val="0"/>
        <c:axPos val="b"/>
        <c:numFmt formatCode="0.00" sourceLinked="0"/>
        <c:majorTickMark val="none"/>
        <c:minorTickMark val="none"/>
        <c:tickLblPos val="low"/>
        <c:spPr>
          <a:ln w="9414">
            <a:noFill/>
          </a:ln>
        </c:spPr>
        <c:txPr>
          <a:bodyPr rot="0" vert="horz"/>
          <a:lstStyle/>
          <a:p>
            <a:pPr rtl="0">
              <a:defRPr sz="1400">
                <a:latin typeface="Calibri" pitchFamily="34" charset="0"/>
              </a:defRPr>
            </a:pPr>
            <a:endParaRPr lang="en-US"/>
          </a:p>
        </c:txPr>
        <c:crossAx val="146947072"/>
        <c:crosses val="autoZero"/>
        <c:auto val="1"/>
        <c:lblAlgn val="ctr"/>
        <c:lblOffset val="100"/>
        <c:tickLblSkip val="1"/>
        <c:tickMarkSkip val="1"/>
        <c:noMultiLvlLbl val="0"/>
      </c:catAx>
      <c:valAx>
        <c:axId val="146947072"/>
        <c:scaling>
          <c:orientation val="minMax"/>
          <c:max val="0.06"/>
          <c:min val="-0.06"/>
        </c:scaling>
        <c:delete val="0"/>
        <c:axPos val="l"/>
        <c:numFmt formatCode="General" sourceLinked="1"/>
        <c:majorTickMark val="out"/>
        <c:minorTickMark val="none"/>
        <c:tickLblPos val="none"/>
        <c:spPr>
          <a:ln w="9414">
            <a:noFill/>
          </a:ln>
        </c:spPr>
        <c:crossAx val="146945536"/>
        <c:crosses val="autoZero"/>
        <c:crossBetween val="between"/>
      </c:valAx>
      <c:spPr>
        <a:noFill/>
        <a:ln w="25103">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011644832605532E-2"/>
          <c:y val="6.5088757396449703E-2"/>
          <c:w val="0.97088791848617173"/>
          <c:h val="0.79768811605701473"/>
        </c:manualLayout>
      </c:layout>
      <c:barChart>
        <c:barDir val="col"/>
        <c:grouping val="clustered"/>
        <c:varyColors val="0"/>
        <c:ser>
          <c:idx val="1"/>
          <c:order val="0"/>
          <c:tx>
            <c:strRef>
              <c:f>Sheet1!$A$1</c:f>
              <c:strCache>
                <c:ptCount val="1"/>
                <c:pt idx="0">
                  <c:v>Midscale</c:v>
                </c:pt>
              </c:strCache>
            </c:strRef>
          </c:tx>
          <c:spPr>
            <a:solidFill>
              <a:srgbClr val="82C341"/>
            </a:solidFill>
            <a:ln w="22612">
              <a:noFill/>
            </a:ln>
          </c:spPr>
          <c:invertIfNegative val="1"/>
          <c:dLbls>
            <c:dLbl>
              <c:idx val="3"/>
              <c:layout>
                <c:manualLayout>
                  <c:x val="0"/>
                  <c:y val="3.0939136344867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46-4F2F-B0B0-4E489CDE9221}"/>
                </c:ext>
              </c:extLst>
            </c:dLbl>
            <c:dLbl>
              <c:idx val="5"/>
              <c:layout>
                <c:manualLayout>
                  <c:x val="-1.540690799533787E-7"/>
                  <c:y val="1.3995823622429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46-4F2F-B0B0-4E489CDE9221}"/>
                </c:ext>
              </c:extLst>
            </c:dLbl>
            <c:dLbl>
              <c:idx val="6"/>
              <c:layout>
                <c:manualLayout>
                  <c:x val="0"/>
                  <c:y val="2.7989443351680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46-4F2F-B0B0-4E489CDE9221}"/>
                </c:ext>
              </c:extLst>
            </c:dLbl>
            <c:dLbl>
              <c:idx val="7"/>
              <c:layout>
                <c:manualLayout>
                  <c:x val="0"/>
                  <c:y val="4.1984165027521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46-4F2F-B0B0-4E489CDE9221}"/>
                </c:ext>
              </c:extLst>
            </c:dLbl>
            <c:dLbl>
              <c:idx val="8"/>
              <c:layout>
                <c:manualLayout>
                  <c:x val="0"/>
                  <c:y val="6.9973608379201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46-4F2F-B0B0-4E489CDE9221}"/>
                </c:ext>
              </c:extLst>
            </c:dLbl>
            <c:spPr>
              <a:noFill/>
              <a:ln w="22612">
                <a:noFill/>
              </a:ln>
            </c:spPr>
            <c:txPr>
              <a:bodyPr/>
              <a:lstStyle/>
              <a:p>
                <a:pPr>
                  <a:defRPr sz="1400" b="0"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-0.02</c:v>
                </c:pt>
                <c:pt idx="1">
                  <c:v>-0.02</c:v>
                </c:pt>
                <c:pt idx="2">
                  <c:v>-0.03</c:v>
                </c:pt>
                <c:pt idx="3">
                  <c:v>-0.06</c:v>
                </c:pt>
                <c:pt idx="4">
                  <c:v>-0.03</c:v>
                </c:pt>
                <c:pt idx="5">
                  <c:v>-0.02</c:v>
                </c:pt>
                <c:pt idx="6">
                  <c:v>-0.02</c:v>
                </c:pt>
                <c:pt idx="7">
                  <c:v>-0.02</c:v>
                </c:pt>
                <c:pt idx="8">
                  <c:v>-0.03</c:v>
                </c:pt>
              </c:numCache>
            </c:numRef>
          </c:val>
          <c:extLst>
            <c:ext xmlns:c14="http://schemas.microsoft.com/office/drawing/2007/8/2/chart" uri="{6F2FDCE9-48DA-4B69-8628-5D25D57E5C99}">
              <c14:invertSolidFillFmt>
                <c14:spPr xmlns:c14="http://schemas.microsoft.com/office/drawing/2007/8/2/chart">
                  <a:solidFill>
                    <a:srgbClr val="004684"/>
                  </a:solidFill>
                  <a:ln w="22612">
                    <a:noFill/>
                  </a:ln>
                </c14:spPr>
              </c14:invertSolidFillFmt>
            </c:ext>
            <c:ext xmlns:c16="http://schemas.microsoft.com/office/drawing/2014/chart" uri="{C3380CC4-5D6E-409C-BE32-E72D297353CC}">
              <c16:uniqueId val="{00000005-5F46-4F2F-B0B0-4E489CDE9221}"/>
            </c:ext>
          </c:extLst>
        </c:ser>
        <c:dLbls>
          <c:showLegendKey val="0"/>
          <c:showVal val="1"/>
          <c:showCatName val="0"/>
          <c:showSerName val="0"/>
          <c:showPercent val="0"/>
          <c:showBubbleSize val="0"/>
        </c:dLbls>
        <c:gapWidth val="100"/>
        <c:axId val="146970496"/>
        <c:axId val="2171648"/>
      </c:barChart>
      <c:catAx>
        <c:axId val="146970496"/>
        <c:scaling>
          <c:orientation val="minMax"/>
        </c:scaling>
        <c:delete val="0"/>
        <c:axPos val="b"/>
        <c:numFmt formatCode="General" sourceLinked="1"/>
        <c:majorTickMark val="none"/>
        <c:minorTickMark val="none"/>
        <c:tickLblPos val="nextTo"/>
        <c:spPr>
          <a:ln w="2826">
            <a:solidFill>
              <a:srgbClr val="D9D9D9"/>
            </a:solidFill>
            <a:prstDash val="solid"/>
          </a:ln>
        </c:spPr>
        <c:txPr>
          <a:bodyPr rot="0" vert="horz"/>
          <a:lstStyle/>
          <a:p>
            <a:pPr>
              <a:defRPr sz="1602" b="1" i="0" u="none" strike="noStrike" baseline="0">
                <a:solidFill>
                  <a:schemeClr val="tx1"/>
                </a:solidFill>
                <a:latin typeface="Arial"/>
                <a:ea typeface="Arial"/>
                <a:cs typeface="Arial"/>
              </a:defRPr>
            </a:pPr>
            <a:endParaRPr lang="en-US"/>
          </a:p>
        </c:txPr>
        <c:crossAx val="2171648"/>
        <c:crosses val="autoZero"/>
        <c:auto val="1"/>
        <c:lblAlgn val="ctr"/>
        <c:lblOffset val="100"/>
        <c:tickLblSkip val="1"/>
        <c:tickMarkSkip val="1"/>
        <c:noMultiLvlLbl val="0"/>
      </c:catAx>
      <c:valAx>
        <c:axId val="2171648"/>
        <c:scaling>
          <c:orientation val="minMax"/>
          <c:max val="0.08"/>
          <c:min val="-0.08"/>
        </c:scaling>
        <c:delete val="0"/>
        <c:axPos val="l"/>
        <c:numFmt formatCode="0%" sourceLinked="1"/>
        <c:majorTickMark val="out"/>
        <c:minorTickMark val="none"/>
        <c:tickLblPos val="none"/>
        <c:spPr>
          <a:ln w="8479">
            <a:noFill/>
          </a:ln>
        </c:spPr>
        <c:crossAx val="146970496"/>
        <c:crosses val="autoZero"/>
        <c:crossBetween val="between"/>
        <c:majorUnit val="0.01"/>
        <c:minorUnit val="0.01"/>
      </c:valAx>
      <c:spPr>
        <a:noFill/>
        <a:ln w="22612">
          <a:noFill/>
        </a:ln>
      </c:spPr>
    </c:plotArea>
    <c:plotVisOnly val="1"/>
    <c:dispBlanksAs val="gap"/>
    <c:showDLblsOverMax val="0"/>
  </c:chart>
  <c:spPr>
    <a:noFill/>
    <a:ln>
      <a:noFill/>
    </a:ln>
  </c:spPr>
  <c:txPr>
    <a:bodyPr/>
    <a:lstStyle/>
    <a:p>
      <a:pPr>
        <a:defRPr sz="1602" b="1" i="0" u="none" strike="noStrike" baseline="0">
          <a:solidFill>
            <a:schemeClr val="tx1"/>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835820895522387E-2"/>
          <c:y val="0.12790697674418605"/>
          <c:w val="0.94029850746268662"/>
          <c:h val="0.76744186046511631"/>
        </c:manualLayout>
      </c:layout>
      <c:barChart>
        <c:barDir val="bar"/>
        <c:grouping val="clustered"/>
        <c:varyColors val="0"/>
        <c:ser>
          <c:idx val="0"/>
          <c:order val="0"/>
          <c:tx>
            <c:strRef>
              <c:f>Sheet1!$A$1</c:f>
              <c:strCache>
                <c:ptCount val="1"/>
                <c:pt idx="0">
                  <c:v>Find Dining/Upscale Hotel</c:v>
                </c:pt>
              </c:strCache>
            </c:strRef>
          </c:tx>
          <c:spPr>
            <a:noFill/>
            <a:ln w="24961">
              <a:noFill/>
            </a:ln>
          </c:spPr>
          <c:invertIfNegative val="0"/>
          <c:dLbls>
            <c:spPr>
              <a:noFill/>
              <a:ln w="24961">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0.02</c:v>
                </c:pt>
              </c:numCache>
            </c:numRef>
          </c:val>
          <c:extLst>
            <c:ext xmlns:c16="http://schemas.microsoft.com/office/drawing/2014/chart" uri="{C3380CC4-5D6E-409C-BE32-E72D297353CC}">
              <c16:uniqueId val="{00000000-07DC-416D-9A57-5C3BDF2288FC}"/>
            </c:ext>
          </c:extLst>
        </c:ser>
        <c:dLbls>
          <c:showLegendKey val="0"/>
          <c:showVal val="0"/>
          <c:showCatName val="0"/>
          <c:showSerName val="0"/>
          <c:showPercent val="0"/>
          <c:showBubbleSize val="0"/>
        </c:dLbls>
        <c:gapWidth val="500"/>
        <c:overlap val="-10"/>
        <c:axId val="147026688"/>
        <c:axId val="147028224"/>
      </c:barChart>
      <c:catAx>
        <c:axId val="147026688"/>
        <c:scaling>
          <c:orientation val="minMax"/>
        </c:scaling>
        <c:delete val="0"/>
        <c:axPos val="l"/>
        <c:numFmt formatCode="General" sourceLinked="1"/>
        <c:majorTickMark val="none"/>
        <c:minorTickMark val="none"/>
        <c:tickLblPos val="none"/>
        <c:spPr>
          <a:ln w="9360">
            <a:noFill/>
          </a:ln>
        </c:spPr>
        <c:crossAx val="147028224"/>
        <c:crossesAt val="-100"/>
        <c:auto val="1"/>
        <c:lblAlgn val="ctr"/>
        <c:lblOffset val="100"/>
        <c:tickMarkSkip val="1"/>
        <c:noMultiLvlLbl val="0"/>
      </c:catAx>
      <c:valAx>
        <c:axId val="147028224"/>
        <c:scaling>
          <c:orientation val="minMax"/>
          <c:max val="0.1"/>
          <c:min val="-0.1"/>
        </c:scaling>
        <c:delete val="0"/>
        <c:axPos val="b"/>
        <c:numFmt formatCode="0%" sourceLinked="1"/>
        <c:majorTickMark val="none"/>
        <c:minorTickMark val="none"/>
        <c:tickLblPos val="none"/>
        <c:spPr>
          <a:ln w="9360">
            <a:noFill/>
          </a:ln>
        </c:spPr>
        <c:crossAx val="147026688"/>
        <c:crosses val="autoZero"/>
        <c:crossBetween val="between"/>
      </c:valAx>
      <c:spPr>
        <a:noFill/>
        <a:ln w="24961">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Industry Operator Sales Changes</a:t>
            </a:r>
          </a:p>
        </c:rich>
      </c:tx>
      <c:overlay val="0"/>
    </c:title>
    <c:autoTitleDeleted val="0"/>
    <c:plotArea>
      <c:layout/>
      <c:lineChart>
        <c:grouping val="stacked"/>
        <c:varyColors val="0"/>
        <c:ser>
          <c:idx val="0"/>
          <c:order val="0"/>
          <c:tx>
            <c:strRef>
              <c:f>Sheet1!$B$1</c:f>
              <c:strCache>
                <c:ptCount val="1"/>
                <c:pt idx="0">
                  <c:v>Real</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0.0%</c:formatCode>
                <c:ptCount val="5"/>
                <c:pt idx="0">
                  <c:v>1.2999999999999999E-2</c:v>
                </c:pt>
                <c:pt idx="1">
                  <c:v>1.9E-2</c:v>
                </c:pt>
                <c:pt idx="2">
                  <c:v>2.1999999999999999E-2</c:v>
                </c:pt>
                <c:pt idx="3">
                  <c:v>1.4999999999999999E-2</c:v>
                </c:pt>
                <c:pt idx="4">
                  <c:v>1.7000000000000001E-2</c:v>
                </c:pt>
              </c:numCache>
            </c:numRef>
          </c:val>
          <c:smooth val="0"/>
          <c:extLst>
            <c:ext xmlns:c16="http://schemas.microsoft.com/office/drawing/2014/chart" uri="{C3380CC4-5D6E-409C-BE32-E72D297353CC}">
              <c16:uniqueId val="{00000000-D317-432A-AD1B-87EEDABBD121}"/>
            </c:ext>
          </c:extLst>
        </c:ser>
        <c:ser>
          <c:idx val="1"/>
          <c:order val="1"/>
          <c:tx>
            <c:strRef>
              <c:f>Sheet1!$C$1</c:f>
              <c:strCache>
                <c:ptCount val="1"/>
                <c:pt idx="0">
                  <c:v>Nominal</c:v>
                </c:pt>
              </c:strCache>
            </c:strRef>
          </c:tx>
          <c:marker>
            <c:symbol val="none"/>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0.0%</c:formatCode>
                <c:ptCount val="5"/>
                <c:pt idx="0">
                  <c:v>3.5000000000000003E-2</c:v>
                </c:pt>
                <c:pt idx="1">
                  <c:v>4.2999999999999997E-2</c:v>
                </c:pt>
                <c:pt idx="2">
                  <c:v>4.9000000000000002E-2</c:v>
                </c:pt>
                <c:pt idx="3">
                  <c:v>3.7999999999999999E-2</c:v>
                </c:pt>
                <c:pt idx="4">
                  <c:v>4.2999999999999997E-2</c:v>
                </c:pt>
              </c:numCache>
            </c:numRef>
          </c:val>
          <c:smooth val="0"/>
          <c:extLst>
            <c:ext xmlns:c16="http://schemas.microsoft.com/office/drawing/2014/chart" uri="{C3380CC4-5D6E-409C-BE32-E72D297353CC}">
              <c16:uniqueId val="{00000001-D317-432A-AD1B-87EEDABBD121}"/>
            </c:ext>
          </c:extLst>
        </c:ser>
        <c:dLbls>
          <c:dLblPos val="ctr"/>
          <c:showLegendKey val="0"/>
          <c:showVal val="1"/>
          <c:showCatName val="0"/>
          <c:showSerName val="0"/>
          <c:showPercent val="0"/>
          <c:showBubbleSize val="0"/>
        </c:dLbls>
        <c:smooth val="0"/>
        <c:axId val="175140864"/>
        <c:axId val="175142400"/>
      </c:lineChart>
      <c:catAx>
        <c:axId val="175140864"/>
        <c:scaling>
          <c:orientation val="minMax"/>
        </c:scaling>
        <c:delete val="0"/>
        <c:axPos val="b"/>
        <c:numFmt formatCode="General" sourceLinked="1"/>
        <c:majorTickMark val="none"/>
        <c:minorTickMark val="none"/>
        <c:tickLblPos val="nextTo"/>
        <c:spPr>
          <a:ln w="9525">
            <a:noFill/>
          </a:ln>
        </c:spPr>
        <c:crossAx val="175142400"/>
        <c:crosses val="autoZero"/>
        <c:auto val="1"/>
        <c:lblAlgn val="ctr"/>
        <c:lblOffset val="100"/>
        <c:noMultiLvlLbl val="0"/>
      </c:catAx>
      <c:valAx>
        <c:axId val="175142400"/>
        <c:scaling>
          <c:orientation val="minMax"/>
        </c:scaling>
        <c:delete val="1"/>
        <c:axPos val="l"/>
        <c:numFmt formatCode="0.0%" sourceLinked="1"/>
        <c:majorTickMark val="out"/>
        <c:minorTickMark val="none"/>
        <c:tickLblPos val="nextTo"/>
        <c:crossAx val="175140864"/>
        <c:crosses val="autoZero"/>
        <c:crossBetween val="between"/>
      </c:valAx>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011644832605532E-2"/>
          <c:y val="6.5088757396449703E-2"/>
          <c:w val="0.97088791848617173"/>
          <c:h val="0.88165680473372776"/>
        </c:manualLayout>
      </c:layout>
      <c:barChart>
        <c:barDir val="col"/>
        <c:grouping val="clustered"/>
        <c:varyColors val="0"/>
        <c:ser>
          <c:idx val="0"/>
          <c:order val="0"/>
          <c:tx>
            <c:strRef>
              <c:f>Sheet1!$A$1</c:f>
              <c:strCache>
                <c:ptCount val="1"/>
                <c:pt idx="0">
                  <c:v>QSR</c:v>
                </c:pt>
              </c:strCache>
            </c:strRef>
          </c:tx>
          <c:spPr>
            <a:solidFill>
              <a:srgbClr val="82C341"/>
            </a:solidFill>
            <a:ln w="25357">
              <a:noFill/>
            </a:ln>
          </c:spPr>
          <c:invertIfNegative val="1"/>
          <c:dLbls>
            <c:spPr>
              <a:noFill/>
              <a:ln w="25357">
                <a:noFill/>
              </a:ln>
            </c:spPr>
            <c:txPr>
              <a:bodyPr/>
              <a:lstStyle/>
              <a:p>
                <a:pPr>
                  <a:defRPr sz="1400" b="0"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0.01</c:v>
                </c:pt>
                <c:pt idx="1">
                  <c:v>0.01</c:v>
                </c:pt>
                <c:pt idx="2">
                  <c:v>0.02</c:v>
                </c:pt>
                <c:pt idx="3">
                  <c:v>0.02</c:v>
                </c:pt>
                <c:pt idx="4">
                  <c:v>0.01</c:v>
                </c:pt>
                <c:pt idx="5">
                  <c:v>0</c:v>
                </c:pt>
                <c:pt idx="6">
                  <c:v>0</c:v>
                </c:pt>
                <c:pt idx="7">
                  <c:v>0</c:v>
                </c:pt>
                <c:pt idx="8">
                  <c:v>0</c:v>
                </c:pt>
              </c:numCache>
            </c:numRef>
          </c:val>
          <c:extLst>
            <c:ext xmlns:c14="http://schemas.microsoft.com/office/drawing/2007/8/2/chart" uri="{6F2FDCE9-48DA-4B69-8628-5D25D57E5C99}">
              <c14:invertSolidFillFmt>
                <c14:spPr xmlns:c14="http://schemas.microsoft.com/office/drawing/2007/8/2/chart">
                  <a:solidFill>
                    <a:srgbClr val="004684"/>
                  </a:solidFill>
                  <a:ln w="25357">
                    <a:noFill/>
                  </a:ln>
                </c14:spPr>
              </c14:invertSolidFillFmt>
            </c:ext>
            <c:ext xmlns:c16="http://schemas.microsoft.com/office/drawing/2014/chart" uri="{C3380CC4-5D6E-409C-BE32-E72D297353CC}">
              <c16:uniqueId val="{00000000-A5E4-4B53-8932-DA2B4069FEBD}"/>
            </c:ext>
          </c:extLst>
        </c:ser>
        <c:dLbls>
          <c:showLegendKey val="0"/>
          <c:showVal val="1"/>
          <c:showCatName val="0"/>
          <c:showSerName val="0"/>
          <c:showPercent val="0"/>
          <c:showBubbleSize val="0"/>
        </c:dLbls>
        <c:gapWidth val="100"/>
        <c:axId val="147047552"/>
        <c:axId val="147054592"/>
      </c:barChart>
      <c:catAx>
        <c:axId val="147047552"/>
        <c:scaling>
          <c:orientation val="minMax"/>
        </c:scaling>
        <c:delete val="0"/>
        <c:axPos val="b"/>
        <c:numFmt formatCode="General" sourceLinked="1"/>
        <c:majorTickMark val="none"/>
        <c:minorTickMark val="none"/>
        <c:tickLblPos val="nextTo"/>
        <c:spPr>
          <a:ln w="3170">
            <a:solidFill>
              <a:srgbClr val="D9D9D9"/>
            </a:solidFill>
            <a:prstDash val="solid"/>
          </a:ln>
        </c:spPr>
        <c:txPr>
          <a:bodyPr rot="0" vert="horz"/>
          <a:lstStyle/>
          <a:p>
            <a:pPr>
              <a:defRPr sz="1797" b="1" i="0" u="none" strike="noStrike" baseline="0">
                <a:solidFill>
                  <a:schemeClr val="tx1"/>
                </a:solidFill>
                <a:latin typeface="Arial"/>
                <a:ea typeface="Arial"/>
                <a:cs typeface="Arial"/>
              </a:defRPr>
            </a:pPr>
            <a:endParaRPr lang="en-US"/>
          </a:p>
        </c:txPr>
        <c:crossAx val="147054592"/>
        <c:crosses val="autoZero"/>
        <c:auto val="1"/>
        <c:lblAlgn val="ctr"/>
        <c:lblOffset val="100"/>
        <c:tickLblSkip val="1"/>
        <c:tickMarkSkip val="1"/>
        <c:noMultiLvlLbl val="0"/>
      </c:catAx>
      <c:valAx>
        <c:axId val="147054592"/>
        <c:scaling>
          <c:orientation val="minMax"/>
          <c:max val="0.08"/>
          <c:min val="-0.08"/>
        </c:scaling>
        <c:delete val="0"/>
        <c:axPos val="l"/>
        <c:numFmt formatCode="0%" sourceLinked="1"/>
        <c:majorTickMark val="out"/>
        <c:minorTickMark val="none"/>
        <c:tickLblPos val="none"/>
        <c:spPr>
          <a:ln w="9509">
            <a:noFill/>
          </a:ln>
        </c:spPr>
        <c:crossAx val="147047552"/>
        <c:crosses val="autoZero"/>
        <c:crossBetween val="between"/>
        <c:majorUnit val="0.1"/>
      </c:valAx>
      <c:spPr>
        <a:noFill/>
        <a:ln w="25357">
          <a:noFill/>
        </a:ln>
      </c:spPr>
    </c:plotArea>
    <c:plotVisOnly val="1"/>
    <c:dispBlanksAs val="gap"/>
    <c:showDLblsOverMax val="0"/>
  </c:chart>
  <c:spPr>
    <a:noFill/>
    <a:ln>
      <a:noFill/>
    </a:ln>
  </c:spPr>
  <c:txPr>
    <a:bodyPr/>
    <a:lstStyle/>
    <a:p>
      <a:pPr>
        <a:defRPr sz="1797" b="1" i="0" u="none" strike="noStrike" baseline="0">
          <a:solidFill>
            <a:schemeClr val="tx1"/>
          </a:solidFill>
          <a:latin typeface="Arial"/>
          <a:ea typeface="Arial"/>
          <a:cs typeface="Aria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591240875912416E-3"/>
          <c:y val="0.11627906976744186"/>
          <c:w val="0.97372262773722629"/>
          <c:h val="0.79069767441860461"/>
        </c:manualLayout>
      </c:layout>
      <c:barChart>
        <c:barDir val="col"/>
        <c:grouping val="clustered"/>
        <c:varyColors val="0"/>
        <c:ser>
          <c:idx val="2"/>
          <c:order val="0"/>
          <c:tx>
            <c:strRef>
              <c:f>Sheet1!$A$1</c:f>
              <c:strCache>
                <c:ptCount val="1"/>
                <c:pt idx="0">
                  <c:v>Fine Dining/Upscale Hotel</c:v>
                </c:pt>
              </c:strCache>
            </c:strRef>
          </c:tx>
          <c:spPr>
            <a:noFill/>
            <a:ln w="25488">
              <a:noFill/>
            </a:ln>
          </c:spPr>
          <c:invertIfNegative val="0"/>
          <c:dLbls>
            <c:spPr>
              <a:noFill/>
              <a:ln w="25488">
                <a:noFill/>
              </a:ln>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c:v>
                </c:pt>
                <c:pt idx="1">
                  <c:v>-0.04</c:v>
                </c:pt>
                <c:pt idx="2">
                  <c:v>-0.02</c:v>
                </c:pt>
                <c:pt idx="3">
                  <c:v>-0.04</c:v>
                </c:pt>
                <c:pt idx="4">
                  <c:v>-0.04</c:v>
                </c:pt>
                <c:pt idx="5">
                  <c:v>0</c:v>
                </c:pt>
                <c:pt idx="6">
                  <c:v>0.01</c:v>
                </c:pt>
                <c:pt idx="7">
                  <c:v>0.02</c:v>
                </c:pt>
                <c:pt idx="8">
                  <c:v>-0.01</c:v>
                </c:pt>
              </c:numCache>
            </c:numRef>
          </c:val>
          <c:extLst>
            <c:ext xmlns:c16="http://schemas.microsoft.com/office/drawing/2014/chart" uri="{C3380CC4-5D6E-409C-BE32-E72D297353CC}">
              <c16:uniqueId val="{00000000-CB01-4716-8895-1F110DAE18F1}"/>
            </c:ext>
          </c:extLst>
        </c:ser>
        <c:dLbls>
          <c:showLegendKey val="0"/>
          <c:showVal val="0"/>
          <c:showCatName val="0"/>
          <c:showSerName val="0"/>
          <c:showPercent val="0"/>
          <c:showBubbleSize val="0"/>
        </c:dLbls>
        <c:gapWidth val="100"/>
        <c:axId val="148705280"/>
        <c:axId val="148706816"/>
      </c:barChart>
      <c:catAx>
        <c:axId val="148705280"/>
        <c:scaling>
          <c:orientation val="minMax"/>
        </c:scaling>
        <c:delete val="0"/>
        <c:axPos val="b"/>
        <c:numFmt formatCode="General" sourceLinked="1"/>
        <c:majorTickMark val="none"/>
        <c:minorTickMark val="none"/>
        <c:tickLblPos val="none"/>
        <c:spPr>
          <a:ln w="9558">
            <a:noFill/>
          </a:ln>
        </c:spPr>
        <c:crossAx val="148706816"/>
        <c:crossesAt val="-1000"/>
        <c:auto val="1"/>
        <c:lblAlgn val="ctr"/>
        <c:lblOffset val="100"/>
        <c:tickMarkSkip val="1"/>
        <c:noMultiLvlLbl val="0"/>
      </c:catAx>
      <c:valAx>
        <c:axId val="148706816"/>
        <c:scaling>
          <c:orientation val="minMax"/>
          <c:max val="1"/>
          <c:min val="-1"/>
        </c:scaling>
        <c:delete val="0"/>
        <c:axPos val="l"/>
        <c:numFmt formatCode="0%" sourceLinked="1"/>
        <c:majorTickMark val="none"/>
        <c:minorTickMark val="none"/>
        <c:tickLblPos val="none"/>
        <c:spPr>
          <a:ln w="9558">
            <a:noFill/>
          </a:ln>
        </c:spPr>
        <c:crossAx val="148705280"/>
        <c:crosses val="autoZero"/>
        <c:crossBetween val="between"/>
        <c:majorUnit val="0.01"/>
        <c:minorUnit val="4.0000000000000001E-3"/>
      </c:valAx>
      <c:spPr>
        <a:noFill/>
        <a:ln w="25488">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itchFamily="34" charset="0"/>
          <a:ea typeface="Arial"/>
          <a:cs typeface="Aria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011644832605532E-2"/>
          <c:y val="6.5088757396449703E-2"/>
          <c:w val="0.97088791848617173"/>
          <c:h val="0.88165680473372776"/>
        </c:manualLayout>
      </c:layout>
      <c:barChart>
        <c:barDir val="col"/>
        <c:grouping val="clustered"/>
        <c:varyColors val="0"/>
        <c:ser>
          <c:idx val="2"/>
          <c:order val="0"/>
          <c:tx>
            <c:strRef>
              <c:f>Sheet1!$A$1</c:f>
              <c:strCache>
                <c:ptCount val="1"/>
                <c:pt idx="0">
                  <c:v>Casual Dining</c:v>
                </c:pt>
              </c:strCache>
            </c:strRef>
          </c:tx>
          <c:spPr>
            <a:solidFill>
              <a:srgbClr val="82C341"/>
            </a:solidFill>
          </c:spPr>
          <c:invertIfNegative val="1"/>
          <c:dPt>
            <c:idx val="3"/>
            <c:invertIfNegative val="1"/>
            <c:bubble3D val="0"/>
            <c:extLst>
              <c:ext xmlns:c16="http://schemas.microsoft.com/office/drawing/2014/chart" uri="{C3380CC4-5D6E-409C-BE32-E72D297353CC}">
                <c16:uniqueId val="{00000000-2C93-4928-937A-0B9ED18DA5E4}"/>
              </c:ext>
            </c:extLst>
          </c:dPt>
          <c:dPt>
            <c:idx val="7"/>
            <c:invertIfNegative val="1"/>
            <c:bubble3D val="0"/>
            <c:extLst>
              <c:ext xmlns:c16="http://schemas.microsoft.com/office/drawing/2014/chart" uri="{C3380CC4-5D6E-409C-BE32-E72D297353CC}">
                <c16:uniqueId val="{00000001-2C93-4928-937A-0B9ED18DA5E4}"/>
              </c:ext>
            </c:extLst>
          </c:dPt>
          <c:dPt>
            <c:idx val="8"/>
            <c:invertIfNegative val="1"/>
            <c:bubble3D val="0"/>
            <c:extLst>
              <c:ext xmlns:c16="http://schemas.microsoft.com/office/drawing/2014/chart" uri="{C3380CC4-5D6E-409C-BE32-E72D297353CC}">
                <c16:uniqueId val="{00000002-2C93-4928-937A-0B9ED18DA5E4}"/>
              </c:ext>
            </c:extLst>
          </c:dPt>
          <c:dLbls>
            <c:spPr>
              <a:noFill/>
              <a:ln w="25095">
                <a:noFill/>
              </a:ln>
            </c:spPr>
            <c:txPr>
              <a:bodyPr/>
              <a:lstStyle/>
              <a:p>
                <a:pPr>
                  <a:defRPr sz="1400" b="0"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Sheet1!$B$1:$J$1</c:f>
              <c:numCache>
                <c:formatCode>0%</c:formatCode>
                <c:ptCount val="9"/>
                <c:pt idx="0">
                  <c:v>-0.01</c:v>
                </c:pt>
                <c:pt idx="1">
                  <c:v>-0.02</c:v>
                </c:pt>
                <c:pt idx="2">
                  <c:v>-0.04</c:v>
                </c:pt>
                <c:pt idx="3">
                  <c:v>-0.03</c:v>
                </c:pt>
                <c:pt idx="4">
                  <c:v>-0.04</c:v>
                </c:pt>
                <c:pt idx="5">
                  <c:v>-0.02</c:v>
                </c:pt>
                <c:pt idx="6">
                  <c:v>-0.03</c:v>
                </c:pt>
                <c:pt idx="7">
                  <c:v>-0.02</c:v>
                </c:pt>
                <c:pt idx="8">
                  <c:v>-0.04</c:v>
                </c:pt>
              </c:numCache>
            </c:numRef>
          </c:val>
          <c:extLst>
            <c:ext xmlns:c14="http://schemas.microsoft.com/office/drawing/2007/8/2/chart" uri="{6F2FDCE9-48DA-4B69-8628-5D25D57E5C99}">
              <c14:invertSolidFillFmt>
                <c14:spPr xmlns:c14="http://schemas.microsoft.com/office/drawing/2007/8/2/chart">
                  <a:solidFill>
                    <a:srgbClr val="004684"/>
                  </a:solidFill>
                </c14:spPr>
              </c14:invertSolidFillFmt>
            </c:ext>
            <c:ext xmlns:c16="http://schemas.microsoft.com/office/drawing/2014/chart" uri="{C3380CC4-5D6E-409C-BE32-E72D297353CC}">
              <c16:uniqueId val="{00000003-2C93-4928-937A-0B9ED18DA5E4}"/>
            </c:ext>
          </c:extLst>
        </c:ser>
        <c:dLbls>
          <c:showLegendKey val="0"/>
          <c:showVal val="1"/>
          <c:showCatName val="0"/>
          <c:showSerName val="0"/>
          <c:showPercent val="0"/>
          <c:showBubbleSize val="0"/>
        </c:dLbls>
        <c:gapWidth val="100"/>
        <c:axId val="148754816"/>
        <c:axId val="148757504"/>
      </c:barChart>
      <c:catAx>
        <c:axId val="148754816"/>
        <c:scaling>
          <c:orientation val="minMax"/>
        </c:scaling>
        <c:delete val="0"/>
        <c:axPos val="b"/>
        <c:numFmt formatCode="General" sourceLinked="1"/>
        <c:majorTickMark val="none"/>
        <c:minorTickMark val="none"/>
        <c:tickLblPos val="nextTo"/>
        <c:spPr>
          <a:ln w="3137">
            <a:solidFill>
              <a:srgbClr val="D9D9D9"/>
            </a:solidFill>
            <a:prstDash val="solid"/>
          </a:ln>
        </c:spPr>
        <c:txPr>
          <a:bodyPr rot="0" vert="horz"/>
          <a:lstStyle/>
          <a:p>
            <a:pPr>
              <a:defRPr sz="1778" b="1" i="0" u="none" strike="noStrike" baseline="0">
                <a:solidFill>
                  <a:schemeClr val="tx1"/>
                </a:solidFill>
                <a:latin typeface="Arial"/>
                <a:ea typeface="Arial"/>
                <a:cs typeface="Arial"/>
              </a:defRPr>
            </a:pPr>
            <a:endParaRPr lang="en-US"/>
          </a:p>
        </c:txPr>
        <c:crossAx val="148757504"/>
        <c:crosses val="autoZero"/>
        <c:auto val="1"/>
        <c:lblAlgn val="ctr"/>
        <c:lblOffset val="100"/>
        <c:tickLblSkip val="1"/>
        <c:tickMarkSkip val="1"/>
        <c:noMultiLvlLbl val="0"/>
      </c:catAx>
      <c:valAx>
        <c:axId val="148757504"/>
        <c:scaling>
          <c:orientation val="minMax"/>
          <c:max val="0.08"/>
          <c:min val="-0.08"/>
        </c:scaling>
        <c:delete val="0"/>
        <c:axPos val="l"/>
        <c:numFmt formatCode="0%" sourceLinked="1"/>
        <c:majorTickMark val="out"/>
        <c:minorTickMark val="none"/>
        <c:tickLblPos val="none"/>
        <c:spPr>
          <a:ln w="9411">
            <a:noFill/>
          </a:ln>
        </c:spPr>
        <c:crossAx val="148754816"/>
        <c:crosses val="autoZero"/>
        <c:crossBetween val="between"/>
        <c:majorUnit val="0.01"/>
      </c:valAx>
      <c:spPr>
        <a:noFill/>
        <a:ln w="25095">
          <a:noFill/>
        </a:ln>
      </c:spPr>
    </c:plotArea>
    <c:plotVisOnly val="1"/>
    <c:dispBlanksAs val="gap"/>
    <c:showDLblsOverMax val="0"/>
  </c:chart>
  <c:spPr>
    <a:noFill/>
    <a:ln>
      <a:noFill/>
    </a:ln>
  </c:spPr>
  <c:txPr>
    <a:bodyPr/>
    <a:lstStyle/>
    <a:p>
      <a:pPr>
        <a:defRPr sz="1778" b="1" i="0" u="none" strike="noStrike" baseline="0">
          <a:solidFill>
            <a:schemeClr val="tx1"/>
          </a:solidFill>
          <a:latin typeface="Arial"/>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NPD ReCount Restaurant Units, Revised Totals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Spring 2010</c:v>
                </c:pt>
                <c:pt idx="1">
                  <c:v>Spring 2011</c:v>
                </c:pt>
                <c:pt idx="2">
                  <c:v>Spring 2012</c:v>
                </c:pt>
                <c:pt idx="3">
                  <c:v>Spring 2013</c:v>
                </c:pt>
                <c:pt idx="4">
                  <c:v>Spring 2014</c:v>
                </c:pt>
                <c:pt idx="5">
                  <c:v>Fall 2014</c:v>
                </c:pt>
                <c:pt idx="6">
                  <c:v>Spring 2015</c:v>
                </c:pt>
                <c:pt idx="7">
                  <c:v>Fall 2015</c:v>
                </c:pt>
                <c:pt idx="8">
                  <c:v>Spring 2016</c:v>
                </c:pt>
                <c:pt idx="9">
                  <c:v>Fall 2016</c:v>
                </c:pt>
              </c:strCache>
            </c:strRef>
          </c:cat>
          <c:val>
            <c:numRef>
              <c:f>Sheet1!$B$2:$B$11</c:f>
              <c:numCache>
                <c:formatCode>#,##0</c:formatCode>
                <c:ptCount val="10"/>
                <c:pt idx="0">
                  <c:v>616257</c:v>
                </c:pt>
                <c:pt idx="1">
                  <c:v>619481</c:v>
                </c:pt>
                <c:pt idx="2">
                  <c:v>624896</c:v>
                </c:pt>
                <c:pt idx="3">
                  <c:v>630492</c:v>
                </c:pt>
                <c:pt idx="4">
                  <c:v>635494</c:v>
                </c:pt>
                <c:pt idx="5">
                  <c:v>630964</c:v>
                </c:pt>
                <c:pt idx="6">
                  <c:v>632572</c:v>
                </c:pt>
                <c:pt idx="7">
                  <c:v>629488</c:v>
                </c:pt>
                <c:pt idx="8">
                  <c:v>624301</c:v>
                </c:pt>
                <c:pt idx="9">
                  <c:v>620807</c:v>
                </c:pt>
              </c:numCache>
            </c:numRef>
          </c:val>
          <c:extLst>
            <c:ext xmlns:c16="http://schemas.microsoft.com/office/drawing/2014/chart" uri="{C3380CC4-5D6E-409C-BE32-E72D297353CC}">
              <c16:uniqueId val="{00000000-BB3F-427A-9596-B77CAD6D4ACF}"/>
            </c:ext>
          </c:extLst>
        </c:ser>
        <c:dLbls>
          <c:showLegendKey val="0"/>
          <c:showVal val="1"/>
          <c:showCatName val="0"/>
          <c:showSerName val="0"/>
          <c:showPercent val="0"/>
          <c:showBubbleSize val="0"/>
        </c:dLbls>
        <c:gapWidth val="150"/>
        <c:shape val="box"/>
        <c:axId val="148323712"/>
        <c:axId val="148334848"/>
        <c:axId val="0"/>
      </c:bar3DChart>
      <c:catAx>
        <c:axId val="148323712"/>
        <c:scaling>
          <c:orientation val="minMax"/>
        </c:scaling>
        <c:delete val="0"/>
        <c:axPos val="b"/>
        <c:numFmt formatCode="General" sourceLinked="0"/>
        <c:majorTickMark val="out"/>
        <c:minorTickMark val="none"/>
        <c:tickLblPos val="nextTo"/>
        <c:crossAx val="148334848"/>
        <c:crosses val="autoZero"/>
        <c:auto val="1"/>
        <c:lblAlgn val="ctr"/>
        <c:lblOffset val="100"/>
        <c:noMultiLvlLbl val="0"/>
      </c:catAx>
      <c:valAx>
        <c:axId val="148334848"/>
        <c:scaling>
          <c:orientation val="minMax"/>
        </c:scaling>
        <c:delete val="0"/>
        <c:axPos val="l"/>
        <c:majorGridlines/>
        <c:numFmt formatCode="0%" sourceLinked="1"/>
        <c:majorTickMark val="out"/>
        <c:minorTickMark val="none"/>
        <c:tickLblPos val="nextTo"/>
        <c:crossAx val="148323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Opened</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2016</c:v>
                </c:pt>
              </c:numCache>
            </c:numRef>
          </c:cat>
          <c:val>
            <c:numRef>
              <c:f>Sheet1!$B$2:$B$3</c:f>
              <c:numCache>
                <c:formatCode>General</c:formatCode>
                <c:ptCount val="2"/>
                <c:pt idx="0">
                  <c:v>16350</c:v>
                </c:pt>
                <c:pt idx="1">
                  <c:v>13891</c:v>
                </c:pt>
              </c:numCache>
            </c:numRef>
          </c:val>
          <c:extLst>
            <c:ext xmlns:c16="http://schemas.microsoft.com/office/drawing/2014/chart" uri="{C3380CC4-5D6E-409C-BE32-E72D297353CC}">
              <c16:uniqueId val="{00000000-FA47-4562-A609-9E7B7C8EB376}"/>
            </c:ext>
          </c:extLst>
        </c:ser>
        <c:ser>
          <c:idx val="1"/>
          <c:order val="1"/>
          <c:tx>
            <c:strRef>
              <c:f>Sheet1!$C$1</c:f>
              <c:strCache>
                <c:ptCount val="1"/>
                <c:pt idx="0">
                  <c:v>Closed</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2015</c:v>
                </c:pt>
                <c:pt idx="1">
                  <c:v>2016</c:v>
                </c:pt>
              </c:numCache>
            </c:numRef>
          </c:cat>
          <c:val>
            <c:numRef>
              <c:f>Sheet1!$C$2:$C$3</c:f>
              <c:numCache>
                <c:formatCode>General</c:formatCode>
                <c:ptCount val="2"/>
                <c:pt idx="0">
                  <c:v>36487</c:v>
                </c:pt>
                <c:pt idx="1">
                  <c:v>40636</c:v>
                </c:pt>
              </c:numCache>
            </c:numRef>
          </c:val>
          <c:extLst>
            <c:ext xmlns:c16="http://schemas.microsoft.com/office/drawing/2014/chart" uri="{C3380CC4-5D6E-409C-BE32-E72D297353CC}">
              <c16:uniqueId val="{00000001-FA47-4562-A609-9E7B7C8EB376}"/>
            </c:ext>
          </c:extLst>
        </c:ser>
        <c:dLbls>
          <c:dLblPos val="outEnd"/>
          <c:showLegendKey val="0"/>
          <c:showVal val="1"/>
          <c:showCatName val="0"/>
          <c:showSerName val="0"/>
          <c:showPercent val="0"/>
          <c:showBubbleSize val="0"/>
        </c:dLbls>
        <c:gapWidth val="150"/>
        <c:axId val="174121344"/>
        <c:axId val="174122880"/>
      </c:barChart>
      <c:catAx>
        <c:axId val="174121344"/>
        <c:scaling>
          <c:orientation val="minMax"/>
        </c:scaling>
        <c:delete val="0"/>
        <c:axPos val="b"/>
        <c:numFmt formatCode="General" sourceLinked="1"/>
        <c:majorTickMark val="out"/>
        <c:minorTickMark val="none"/>
        <c:tickLblPos val="nextTo"/>
        <c:crossAx val="174122880"/>
        <c:crosses val="autoZero"/>
        <c:auto val="1"/>
        <c:lblAlgn val="ctr"/>
        <c:lblOffset val="100"/>
        <c:noMultiLvlLbl val="0"/>
      </c:catAx>
      <c:valAx>
        <c:axId val="174122880"/>
        <c:scaling>
          <c:orientation val="minMax"/>
        </c:scaling>
        <c:delete val="0"/>
        <c:axPos val="l"/>
        <c:majorGridlines/>
        <c:numFmt formatCode="General" sourceLinked="1"/>
        <c:majorTickMark val="out"/>
        <c:minorTickMark val="none"/>
        <c:tickLblPos val="nextTo"/>
        <c:crossAx val="1741213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Limited-Service Restaurant Units</a:t>
            </a:r>
          </a:p>
          <a:p>
            <a:pPr>
              <a:defRPr/>
            </a:pPr>
            <a:r>
              <a:rPr lang="en-US" sz="1600" dirty="0"/>
              <a:t>Total: 354,943, 2016</a:t>
            </a:r>
          </a:p>
          <a:p>
            <a:pPr>
              <a:defRPr/>
            </a:pPr>
            <a:r>
              <a:rPr lang="en-US" sz="1200" dirty="0"/>
              <a:t>Source: Technomic Inc.</a:t>
            </a:r>
          </a:p>
        </c:rich>
      </c:tx>
      <c:overlay val="0"/>
    </c:title>
    <c:autoTitleDeleted val="0"/>
    <c:plotArea>
      <c:layout/>
      <c:pieChart>
        <c:varyColors val="1"/>
        <c:ser>
          <c:idx val="0"/>
          <c:order val="0"/>
          <c:tx>
            <c:strRef>
              <c:f>Sheet1!$B$1</c:f>
              <c:strCache>
                <c:ptCount val="1"/>
                <c:pt idx="0">
                  <c:v>Limited-Service Restaurant Units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Top 500</c:v>
                </c:pt>
                <c:pt idx="1">
                  <c:v>Rest of Industry</c:v>
                </c:pt>
              </c:strCache>
            </c:strRef>
          </c:cat>
          <c:val>
            <c:numRef>
              <c:f>Sheet1!$B$2:$B$3</c:f>
              <c:numCache>
                <c:formatCode>0.0%</c:formatCode>
                <c:ptCount val="2"/>
                <c:pt idx="0">
                  <c:v>0.55600000000000005</c:v>
                </c:pt>
                <c:pt idx="1">
                  <c:v>0.44400000000000001</c:v>
                </c:pt>
              </c:numCache>
            </c:numRef>
          </c:val>
          <c:extLst>
            <c:ext xmlns:c16="http://schemas.microsoft.com/office/drawing/2014/chart" uri="{C3380CC4-5D6E-409C-BE32-E72D297353CC}">
              <c16:uniqueId val="{00000000-2B33-4596-B471-DD58C4228F82}"/>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Full-Service Restaurant Units</a:t>
            </a:r>
          </a:p>
          <a:p>
            <a:pPr>
              <a:defRPr/>
            </a:pPr>
            <a:r>
              <a:rPr lang="en-US" sz="1600" dirty="0"/>
              <a:t>Total: 283,217, 2016</a:t>
            </a:r>
          </a:p>
          <a:p>
            <a:pPr>
              <a:defRPr/>
            </a:pPr>
            <a:r>
              <a:rPr lang="en-US" sz="1200" dirty="0"/>
              <a:t>Source: Technomic Inc.</a:t>
            </a:r>
          </a:p>
        </c:rich>
      </c:tx>
      <c:overlay val="0"/>
    </c:title>
    <c:autoTitleDeleted val="0"/>
    <c:plotArea>
      <c:layout/>
      <c:pieChart>
        <c:varyColors val="1"/>
        <c:ser>
          <c:idx val="0"/>
          <c:order val="0"/>
          <c:tx>
            <c:strRef>
              <c:f>Sheet1!$B$1</c:f>
              <c:strCache>
                <c:ptCount val="1"/>
                <c:pt idx="0">
                  <c:v>Full-Service Restaurant Units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Top 500</c:v>
                </c:pt>
                <c:pt idx="1">
                  <c:v>Rest of Industry</c:v>
                </c:pt>
              </c:strCache>
            </c:strRef>
          </c:cat>
          <c:val>
            <c:numRef>
              <c:f>Sheet1!$B$2:$B$3</c:f>
              <c:numCache>
                <c:formatCode>General</c:formatCode>
                <c:ptCount val="2"/>
                <c:pt idx="0">
                  <c:v>10.1</c:v>
                </c:pt>
                <c:pt idx="1">
                  <c:v>89.9</c:v>
                </c:pt>
              </c:numCache>
            </c:numRef>
          </c:val>
          <c:extLst>
            <c:ext xmlns:c16="http://schemas.microsoft.com/office/drawing/2014/chart" uri="{C3380CC4-5D6E-409C-BE32-E72D297353CC}">
              <c16:uniqueId val="{00000000-B638-4002-8173-AC2828F7C894}"/>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Share Of Restaurant Sales</a:t>
            </a:r>
          </a:p>
          <a:p>
            <a:pPr>
              <a:defRPr/>
            </a:pPr>
            <a:r>
              <a:rPr lang="en-US" dirty="0"/>
              <a:t>Total: $522 Billion, 2016</a:t>
            </a:r>
          </a:p>
          <a:p>
            <a:pPr>
              <a:defRPr/>
            </a:pPr>
            <a:r>
              <a:rPr lang="en-US" sz="1200" dirty="0"/>
              <a:t>Source: Technomic Inc.</a:t>
            </a:r>
          </a:p>
        </c:rich>
      </c:tx>
      <c:overlay val="0"/>
    </c:title>
    <c:autoTitleDeleted val="0"/>
    <c:plotArea>
      <c:layout/>
      <c:pieChart>
        <c:varyColors val="1"/>
        <c:ser>
          <c:idx val="0"/>
          <c:order val="0"/>
          <c:tx>
            <c:strRef>
              <c:f>Sheet1!$B$1</c:f>
              <c:strCache>
                <c:ptCount val="1"/>
                <c:pt idx="0">
                  <c:v>Share Of Restaurant Sales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Top 500</c:v>
                </c:pt>
                <c:pt idx="1">
                  <c:v>Rest of Industry</c:v>
                </c:pt>
              </c:strCache>
            </c:strRef>
          </c:cat>
          <c:val>
            <c:numRef>
              <c:f>Sheet1!$B$2:$B$3</c:f>
              <c:numCache>
                <c:formatCode>General</c:formatCode>
                <c:ptCount val="2"/>
                <c:pt idx="0">
                  <c:v>57.1</c:v>
                </c:pt>
                <c:pt idx="1">
                  <c:v>42.9</c:v>
                </c:pt>
              </c:numCache>
            </c:numRef>
          </c:val>
          <c:extLst>
            <c:ext xmlns:c16="http://schemas.microsoft.com/office/drawing/2014/chart" uri="{C3380CC4-5D6E-409C-BE32-E72D297353CC}">
              <c16:uniqueId val="{00000000-590F-4528-9E03-3B004D3CFE5B}"/>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Share of Restaurant</a:t>
            </a:r>
            <a:r>
              <a:rPr lang="en-US" baseline="0" dirty="0"/>
              <a:t> </a:t>
            </a:r>
            <a:r>
              <a:rPr lang="en-US" dirty="0"/>
              <a:t>Units</a:t>
            </a:r>
          </a:p>
          <a:p>
            <a:pPr>
              <a:defRPr/>
            </a:pPr>
            <a:r>
              <a:rPr lang="en-US" dirty="0"/>
              <a:t>Total: 638,160, 2016</a:t>
            </a:r>
          </a:p>
          <a:p>
            <a:pPr>
              <a:defRPr/>
            </a:pPr>
            <a:r>
              <a:rPr lang="en-US" sz="1200" dirty="0"/>
              <a:t>Source: Technomic Inc.</a:t>
            </a:r>
          </a:p>
        </c:rich>
      </c:tx>
      <c:overlay val="0"/>
    </c:title>
    <c:autoTitleDeleted val="0"/>
    <c:plotArea>
      <c:layout/>
      <c:pieChart>
        <c:varyColors val="1"/>
        <c:ser>
          <c:idx val="0"/>
          <c:order val="0"/>
          <c:tx>
            <c:strRef>
              <c:f>Sheet1!$B$1</c:f>
              <c:strCache>
                <c:ptCount val="1"/>
                <c:pt idx="0">
                  <c:v>Share of Units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Top 500</c:v>
                </c:pt>
                <c:pt idx="1">
                  <c:v>Rest of Industry</c:v>
                </c:pt>
              </c:strCache>
            </c:strRef>
          </c:cat>
          <c:val>
            <c:numRef>
              <c:f>Sheet1!$B$2:$B$3</c:f>
              <c:numCache>
                <c:formatCode>0.0%</c:formatCode>
                <c:ptCount val="2"/>
                <c:pt idx="0">
                  <c:v>0.35299999999999998</c:v>
                </c:pt>
                <c:pt idx="1">
                  <c:v>0.64700000000000002</c:v>
                </c:pt>
              </c:numCache>
            </c:numRef>
          </c:val>
          <c:extLst>
            <c:ext xmlns:c16="http://schemas.microsoft.com/office/drawing/2014/chart" uri="{C3380CC4-5D6E-409C-BE32-E72D297353CC}">
              <c16:uniqueId val="{00000000-5C43-4BAE-85EB-28BFBCCC4A3D}"/>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Limited-Service Restaurant Sales</a:t>
            </a:r>
          </a:p>
          <a:p>
            <a:pPr>
              <a:defRPr/>
            </a:pPr>
            <a:r>
              <a:rPr lang="en-US" sz="1600" dirty="0"/>
              <a:t>Total: $268.042</a:t>
            </a:r>
            <a:r>
              <a:rPr lang="en-US" sz="1600" baseline="0" dirty="0"/>
              <a:t> </a:t>
            </a:r>
            <a:r>
              <a:rPr lang="en-US" sz="1600" dirty="0"/>
              <a:t>Billion, 2016</a:t>
            </a:r>
          </a:p>
          <a:p>
            <a:pPr>
              <a:defRPr/>
            </a:pPr>
            <a:r>
              <a:rPr lang="en-US" sz="1200" dirty="0"/>
              <a:t>Source: Technomic Inc.</a:t>
            </a:r>
          </a:p>
        </c:rich>
      </c:tx>
      <c:layout>
        <c:manualLayout>
          <c:xMode val="edge"/>
          <c:yMode val="edge"/>
          <c:x val="0.13143861734264348"/>
          <c:y val="1.6836195965366927E-2"/>
        </c:manualLayout>
      </c:layout>
      <c:overlay val="0"/>
    </c:title>
    <c:autoTitleDeleted val="0"/>
    <c:plotArea>
      <c:layout/>
      <c:pieChart>
        <c:varyColors val="1"/>
        <c:ser>
          <c:idx val="0"/>
          <c:order val="0"/>
          <c:tx>
            <c:strRef>
              <c:f>Sheet1!$B$1</c:f>
              <c:strCache>
                <c:ptCount val="1"/>
                <c:pt idx="0">
                  <c:v>Limited-Service Restaurant Sales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Top 500</c:v>
                </c:pt>
                <c:pt idx="1">
                  <c:v>Rest of Industry</c:v>
                </c:pt>
              </c:strCache>
            </c:strRef>
          </c:cat>
          <c:val>
            <c:numRef>
              <c:f>Sheet1!$B$2:$B$3</c:f>
              <c:numCache>
                <c:formatCode>0.0%</c:formatCode>
                <c:ptCount val="2"/>
                <c:pt idx="0">
                  <c:v>0.82199999999999995</c:v>
                </c:pt>
                <c:pt idx="1">
                  <c:v>0.17799999999999999</c:v>
                </c:pt>
              </c:numCache>
            </c:numRef>
          </c:val>
          <c:extLst>
            <c:ext xmlns:c16="http://schemas.microsoft.com/office/drawing/2014/chart" uri="{C3380CC4-5D6E-409C-BE32-E72D297353CC}">
              <c16:uniqueId val="{00000000-9271-4910-92AC-FDCE69F79496}"/>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1.261467889908257E-2"/>
          <c:y val="0.12847222222222221"/>
          <c:w val="0.97477064220183485"/>
          <c:h val="0.78987833552055997"/>
        </c:manualLayout>
      </c:layout>
      <c:lineChart>
        <c:grouping val="stacked"/>
        <c:varyColors val="0"/>
        <c:ser>
          <c:idx val="0"/>
          <c:order val="0"/>
          <c:tx>
            <c:strRef>
              <c:f>Sheet1!$B$1</c:f>
              <c:strCache>
                <c:ptCount val="1"/>
                <c:pt idx="0">
                  <c:v>Commercial</c:v>
                </c:pt>
              </c:strCache>
            </c:strRef>
          </c:tx>
          <c:marker>
            <c:symbol val="none"/>
          </c:marker>
          <c:dLbls>
            <c:spPr>
              <a:noFill/>
              <a:ln>
                <a:noFill/>
              </a:ln>
              <a:effectLst/>
            </c:spPr>
            <c:txPr>
              <a:bodyPr/>
              <a:lstStyle/>
              <a:p>
                <a:pPr>
                  <a:defRPr sz="1000" b="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Sheet1!$A$2:$A$34</c:f>
              <c:numCache>
                <c:formatCode>General</c:formatCode>
                <c:ptCount val="33"/>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pt idx="31">
                  <c:v>2015</c:v>
                </c:pt>
                <c:pt idx="32">
                  <c:v>2016</c:v>
                </c:pt>
              </c:numCache>
            </c:numRef>
          </c:cat>
          <c:val>
            <c:numRef>
              <c:f>Sheet1!$B$2:$B$34</c:f>
              <c:numCache>
                <c:formatCode>0;[Red]0</c:formatCode>
                <c:ptCount val="33"/>
                <c:pt idx="0">
                  <c:v>167.09982434806665</c:v>
                </c:pt>
                <c:pt idx="1">
                  <c:v>171.11258554954952</c:v>
                </c:pt>
                <c:pt idx="2">
                  <c:v>173.73144022841208</c:v>
                </c:pt>
                <c:pt idx="3">
                  <c:v>177.11060755597663</c:v>
                </c:pt>
                <c:pt idx="4">
                  <c:v>181.03888957427037</c:v>
                </c:pt>
                <c:pt idx="5">
                  <c:v>180.23633733397384</c:v>
                </c:pt>
                <c:pt idx="6">
                  <c:v>179.39154550208269</c:v>
                </c:pt>
                <c:pt idx="7">
                  <c:v>180.74321243310851</c:v>
                </c:pt>
                <c:pt idx="8">
                  <c:v>181.63024385659421</c:v>
                </c:pt>
                <c:pt idx="9">
                  <c:v>182.98191078762002</c:v>
                </c:pt>
                <c:pt idx="10">
                  <c:v>186.78347403113014</c:v>
                </c:pt>
                <c:pt idx="11">
                  <c:v>192.23238134682796</c:v>
                </c:pt>
                <c:pt idx="12">
                  <c:v>193.41508991147558</c:v>
                </c:pt>
                <c:pt idx="13">
                  <c:v>196.42887000265918</c:v>
                </c:pt>
                <c:pt idx="14">
                  <c:v>202.33650519070906</c:v>
                </c:pt>
                <c:pt idx="15">
                  <c:v>205.290322784734</c:v>
                </c:pt>
                <c:pt idx="16">
                  <c:v>208.24414037875897</c:v>
                </c:pt>
                <c:pt idx="17">
                  <c:v>209.57811740739635</c:v>
                </c:pt>
                <c:pt idx="18">
                  <c:v>207.62276269145357</c:v>
                </c:pt>
                <c:pt idx="19">
                  <c:v>203.97995756523466</c:v>
                </c:pt>
                <c:pt idx="20">
                  <c:v>204.89858347055147</c:v>
                </c:pt>
                <c:pt idx="21">
                  <c:v>205.02582051814707</c:v>
                </c:pt>
                <c:pt idx="22" formatCode="0">
                  <c:v>207.38821187831439</c:v>
                </c:pt>
                <c:pt idx="23" formatCode="0">
                  <c:v>207.76545920971336</c:v>
                </c:pt>
                <c:pt idx="24" formatCode="0">
                  <c:v>208.2047015793849</c:v>
                </c:pt>
                <c:pt idx="25" formatCode="0">
                  <c:v>205.81432511062275</c:v>
                </c:pt>
                <c:pt idx="26" formatCode="0">
                  <c:v>197</c:v>
                </c:pt>
                <c:pt idx="27" formatCode="0">
                  <c:v>195</c:v>
                </c:pt>
                <c:pt idx="28">
                  <c:v>194</c:v>
                </c:pt>
                <c:pt idx="29">
                  <c:v>192</c:v>
                </c:pt>
                <c:pt idx="30">
                  <c:v>191</c:v>
                </c:pt>
                <c:pt idx="31">
                  <c:v>190</c:v>
                </c:pt>
                <c:pt idx="32">
                  <c:v>189</c:v>
                </c:pt>
              </c:numCache>
            </c:numRef>
          </c:val>
          <c:smooth val="0"/>
          <c:extLst>
            <c:ext xmlns:c16="http://schemas.microsoft.com/office/drawing/2014/chart" uri="{C3380CC4-5D6E-409C-BE32-E72D297353CC}">
              <c16:uniqueId val="{00000000-9834-4EBE-8874-DB4C28AA7520}"/>
            </c:ext>
          </c:extLst>
        </c:ser>
        <c:dLbls>
          <c:showLegendKey val="0"/>
          <c:showVal val="0"/>
          <c:showCatName val="0"/>
          <c:showSerName val="0"/>
          <c:showPercent val="0"/>
          <c:showBubbleSize val="0"/>
        </c:dLbls>
        <c:smooth val="0"/>
        <c:axId val="175541248"/>
        <c:axId val="175551232"/>
      </c:lineChart>
      <c:catAx>
        <c:axId val="175541248"/>
        <c:scaling>
          <c:orientation val="minMax"/>
        </c:scaling>
        <c:delete val="0"/>
        <c:axPos val="b"/>
        <c:numFmt formatCode="General" sourceLinked="1"/>
        <c:majorTickMark val="out"/>
        <c:minorTickMark val="none"/>
        <c:tickLblPos val="nextTo"/>
        <c:txPr>
          <a:bodyPr/>
          <a:lstStyle/>
          <a:p>
            <a:pPr>
              <a:defRPr sz="1000" b="1"/>
            </a:pPr>
            <a:endParaRPr lang="en-US"/>
          </a:p>
        </c:txPr>
        <c:crossAx val="175551232"/>
        <c:crosses val="autoZero"/>
        <c:auto val="1"/>
        <c:lblAlgn val="ctr"/>
        <c:lblOffset val="100"/>
        <c:noMultiLvlLbl val="0"/>
      </c:catAx>
      <c:valAx>
        <c:axId val="175551232"/>
        <c:scaling>
          <c:orientation val="minMax"/>
          <c:min val="150"/>
        </c:scaling>
        <c:delete val="1"/>
        <c:axPos val="l"/>
        <c:numFmt formatCode="0;[Red]0" sourceLinked="1"/>
        <c:majorTickMark val="out"/>
        <c:minorTickMark val="none"/>
        <c:tickLblPos val="none"/>
        <c:crossAx val="175541248"/>
        <c:crosses val="autoZero"/>
        <c:crossBetween val="between"/>
      </c:valAx>
      <c:spPr>
        <a:noFill/>
        <a:ln w="25401">
          <a:noFill/>
        </a:ln>
      </c:spPr>
    </c:plotArea>
    <c:plotVisOnly val="1"/>
    <c:dispBlanksAs val="zero"/>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Full-Service Restaurant Sales</a:t>
            </a:r>
          </a:p>
          <a:p>
            <a:pPr>
              <a:defRPr sz="1600"/>
            </a:pPr>
            <a:r>
              <a:rPr lang="en-US" sz="1600" dirty="0"/>
              <a:t>Total:</a:t>
            </a:r>
            <a:r>
              <a:rPr lang="en-US" sz="1600" baseline="0" dirty="0"/>
              <a:t> $253.905 Billion, 2016</a:t>
            </a:r>
          </a:p>
          <a:p>
            <a:pPr>
              <a:defRPr sz="1600"/>
            </a:pPr>
            <a:r>
              <a:rPr lang="en-US" sz="1200" baseline="0" dirty="0"/>
              <a:t>Source: Technomic Inc.</a:t>
            </a:r>
            <a:endParaRPr lang="en-US" sz="1200" dirty="0"/>
          </a:p>
        </c:rich>
      </c:tx>
      <c:overlay val="0"/>
    </c:title>
    <c:autoTitleDeleted val="0"/>
    <c:plotArea>
      <c:layout/>
      <c:pieChart>
        <c:varyColors val="1"/>
        <c:ser>
          <c:idx val="0"/>
          <c:order val="0"/>
          <c:tx>
            <c:strRef>
              <c:f>Sheet1!$B$1</c:f>
              <c:strCache>
                <c:ptCount val="1"/>
                <c:pt idx="0">
                  <c:v>Full-Service Restaurant Sales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Top 500</c:v>
                </c:pt>
                <c:pt idx="1">
                  <c:v>Rest of Industry</c:v>
                </c:pt>
              </c:strCache>
            </c:strRef>
          </c:cat>
          <c:val>
            <c:numRef>
              <c:f>Sheet1!$B$2:$B$3</c:f>
              <c:numCache>
                <c:formatCode>0.0%</c:formatCode>
                <c:ptCount val="2"/>
                <c:pt idx="0">
                  <c:v>0.32200000000000001</c:v>
                </c:pt>
                <c:pt idx="1">
                  <c:v>0.67800000000000005</c:v>
                </c:pt>
              </c:numCache>
            </c:numRef>
          </c:val>
          <c:extLst>
            <c:ext xmlns:c16="http://schemas.microsoft.com/office/drawing/2014/chart" uri="{C3380CC4-5D6E-409C-BE32-E72D297353CC}">
              <c16:uniqueId val="{00000000-E941-443A-AC6F-1DBFBB8D8F6D}"/>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Sales</a:t>
            </a:r>
            <a:r>
              <a:rPr lang="en-US" sz="2000" baseline="0" dirty="0"/>
              <a:t> </a:t>
            </a:r>
            <a:r>
              <a:rPr lang="en-US" sz="2000" dirty="0"/>
              <a:t>Growth Rates By Service Type </a:t>
            </a:r>
          </a:p>
          <a:p>
            <a:pPr>
              <a:defRPr/>
            </a:pPr>
            <a:r>
              <a:rPr lang="en-US" sz="2000" dirty="0"/>
              <a:t>Technomic Top 500, 2016</a:t>
            </a:r>
          </a:p>
        </c:rich>
      </c:tx>
      <c:overlay val="0"/>
    </c:title>
    <c:autoTitleDeleted val="0"/>
    <c:plotArea>
      <c:layout/>
      <c:barChart>
        <c:barDir val="bar"/>
        <c:grouping val="clustered"/>
        <c:varyColors val="0"/>
        <c:ser>
          <c:idx val="0"/>
          <c:order val="0"/>
          <c:tx>
            <c:strRef>
              <c:f>Sheet1!$B$1</c:f>
              <c:strCache>
                <c:ptCount val="1"/>
                <c:pt idx="0">
                  <c:v>2016 Growth</c:v>
                </c:pt>
              </c:strCache>
            </c:strRef>
          </c:tx>
          <c:invertIfNegative val="0"/>
          <c:dLbls>
            <c:dLbl>
              <c:idx val="0"/>
              <c:layout>
                <c:manualLayout>
                  <c:x val="-2.3148148148147934E-3"/>
                  <c:y val="1.2345679012345793E-2"/>
                </c:manualLayout>
              </c:layou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F6-46EC-9841-2E4EC090D98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Family Dining</c:v>
                </c:pt>
                <c:pt idx="1">
                  <c:v>Casual Dining</c:v>
                </c:pt>
                <c:pt idx="2">
                  <c:v>Polished Casual</c:v>
                </c:pt>
                <c:pt idx="3">
                  <c:v>Quick Service</c:v>
                </c:pt>
                <c:pt idx="4">
                  <c:v>Fast Casual</c:v>
                </c:pt>
              </c:strCache>
            </c:strRef>
          </c:cat>
          <c:val>
            <c:numRef>
              <c:f>Sheet1!$B$2:$B$6</c:f>
              <c:numCache>
                <c:formatCode>0.0</c:formatCode>
                <c:ptCount val="5"/>
                <c:pt idx="0">
                  <c:v>1.1000000000000001</c:v>
                </c:pt>
                <c:pt idx="1">
                  <c:v>1.3</c:v>
                </c:pt>
                <c:pt idx="2">
                  <c:v>4.9000000000000004</c:v>
                </c:pt>
                <c:pt idx="3">
                  <c:v>3.7</c:v>
                </c:pt>
                <c:pt idx="4">
                  <c:v>8</c:v>
                </c:pt>
              </c:numCache>
            </c:numRef>
          </c:val>
          <c:extLst>
            <c:ext xmlns:c16="http://schemas.microsoft.com/office/drawing/2014/chart" uri="{C3380CC4-5D6E-409C-BE32-E72D297353CC}">
              <c16:uniqueId val="{00000001-AFF6-46EC-9841-2E4EC090D981}"/>
            </c:ext>
          </c:extLst>
        </c:ser>
        <c:ser>
          <c:idx val="1"/>
          <c:order val="1"/>
          <c:tx>
            <c:strRef>
              <c:f>Sheet1!$C$1</c:f>
              <c:strCache>
                <c:ptCount val="1"/>
                <c:pt idx="0">
                  <c:v>2015 Growth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Family Dining</c:v>
                </c:pt>
                <c:pt idx="1">
                  <c:v>Casual Dining</c:v>
                </c:pt>
                <c:pt idx="2">
                  <c:v>Polished Casual</c:v>
                </c:pt>
                <c:pt idx="3">
                  <c:v>Quick Service</c:v>
                </c:pt>
                <c:pt idx="4">
                  <c:v>Fast Casual</c:v>
                </c:pt>
              </c:strCache>
            </c:strRef>
          </c:cat>
          <c:val>
            <c:numRef>
              <c:f>Sheet1!$C$2:$C$6</c:f>
              <c:numCache>
                <c:formatCode>0.0</c:formatCode>
                <c:ptCount val="5"/>
                <c:pt idx="0">
                  <c:v>3.2</c:v>
                </c:pt>
                <c:pt idx="1">
                  <c:v>3.5</c:v>
                </c:pt>
                <c:pt idx="2">
                  <c:v>5.9</c:v>
                </c:pt>
                <c:pt idx="3">
                  <c:v>4.4000000000000004</c:v>
                </c:pt>
                <c:pt idx="4">
                  <c:v>11.5</c:v>
                </c:pt>
              </c:numCache>
            </c:numRef>
          </c:val>
          <c:extLst>
            <c:ext xmlns:c16="http://schemas.microsoft.com/office/drawing/2014/chart" uri="{C3380CC4-5D6E-409C-BE32-E72D297353CC}">
              <c16:uniqueId val="{00000002-AFF6-46EC-9841-2E4EC090D981}"/>
            </c:ext>
          </c:extLst>
        </c:ser>
        <c:dLbls>
          <c:showLegendKey val="0"/>
          <c:showVal val="0"/>
          <c:showCatName val="0"/>
          <c:showSerName val="0"/>
          <c:showPercent val="0"/>
          <c:showBubbleSize val="0"/>
        </c:dLbls>
        <c:gapWidth val="150"/>
        <c:axId val="173998848"/>
        <c:axId val="174000384"/>
      </c:barChart>
      <c:catAx>
        <c:axId val="173998848"/>
        <c:scaling>
          <c:orientation val="minMax"/>
        </c:scaling>
        <c:delete val="0"/>
        <c:axPos val="l"/>
        <c:numFmt formatCode="General" sourceLinked="1"/>
        <c:majorTickMark val="out"/>
        <c:minorTickMark val="none"/>
        <c:tickLblPos val="nextTo"/>
        <c:crossAx val="174000384"/>
        <c:crosses val="autoZero"/>
        <c:auto val="1"/>
        <c:lblAlgn val="ctr"/>
        <c:lblOffset val="100"/>
        <c:noMultiLvlLbl val="0"/>
      </c:catAx>
      <c:valAx>
        <c:axId val="174000384"/>
        <c:scaling>
          <c:orientation val="minMax"/>
        </c:scaling>
        <c:delete val="1"/>
        <c:axPos val="b"/>
        <c:numFmt formatCode="0.0" sourceLinked="1"/>
        <c:majorTickMark val="out"/>
        <c:minorTickMark val="none"/>
        <c:tickLblPos val="nextTo"/>
        <c:crossAx val="173998848"/>
        <c:crosses val="autoZero"/>
        <c:crossBetween val="between"/>
      </c:valAx>
      <c:spPr>
        <a:noFill/>
        <a:ln w="25386">
          <a:noFill/>
        </a:ln>
      </c:spPr>
    </c:plotArea>
    <c:legend>
      <c:legendPos val="r"/>
      <c:overlay val="0"/>
    </c:legend>
    <c:plotVisOnly val="1"/>
    <c:dispBlanksAs val="gap"/>
    <c:showDLblsOverMax val="0"/>
  </c:chart>
  <c:txPr>
    <a:bodyPr/>
    <a:lstStyle/>
    <a:p>
      <a:pPr>
        <a:defRPr sz="1799"/>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Units</c:v>
                </c:pt>
              </c:strCache>
            </c:strRef>
          </c:tx>
          <c:invertIfNegative val="0"/>
          <c:cat>
            <c:strRef>
              <c:f>Sheet1!$A$2:$A$11</c:f>
              <c:strCache>
                <c:ptCount val="10"/>
                <c:pt idx="0">
                  <c:v>Steak</c:v>
                </c:pt>
                <c:pt idx="1">
                  <c:v>Asian</c:v>
                </c:pt>
                <c:pt idx="2">
                  <c:v>Varied Menu</c:v>
                </c:pt>
                <c:pt idx="3">
                  <c:v>All Other</c:v>
                </c:pt>
                <c:pt idx="4">
                  <c:v>Family Style</c:v>
                </c:pt>
                <c:pt idx="5">
                  <c:v>Seafood</c:v>
                </c:pt>
                <c:pt idx="6">
                  <c:v>Italian</c:v>
                </c:pt>
                <c:pt idx="7">
                  <c:v>Sports Bar</c:v>
                </c:pt>
                <c:pt idx="8">
                  <c:v>Mexican</c:v>
                </c:pt>
                <c:pt idx="9">
                  <c:v>Total</c:v>
                </c:pt>
              </c:strCache>
            </c:strRef>
          </c:cat>
          <c:val>
            <c:numRef>
              <c:f>Sheet1!$B$2:$B$11</c:f>
              <c:numCache>
                <c:formatCode>General</c:formatCode>
                <c:ptCount val="10"/>
                <c:pt idx="0">
                  <c:v>0.7</c:v>
                </c:pt>
                <c:pt idx="1">
                  <c:v>5.4</c:v>
                </c:pt>
                <c:pt idx="2">
                  <c:v>0.5</c:v>
                </c:pt>
                <c:pt idx="3">
                  <c:v>-1.7</c:v>
                </c:pt>
                <c:pt idx="4">
                  <c:v>0.7</c:v>
                </c:pt>
                <c:pt idx="5">
                  <c:v>-2.1</c:v>
                </c:pt>
                <c:pt idx="6">
                  <c:v>-0.4</c:v>
                </c:pt>
                <c:pt idx="7">
                  <c:v>2</c:v>
                </c:pt>
                <c:pt idx="8">
                  <c:v>-0.2</c:v>
                </c:pt>
                <c:pt idx="9">
                  <c:v>0.5</c:v>
                </c:pt>
              </c:numCache>
            </c:numRef>
          </c:val>
          <c:extLst>
            <c:ext xmlns:c16="http://schemas.microsoft.com/office/drawing/2014/chart" uri="{C3380CC4-5D6E-409C-BE32-E72D297353CC}">
              <c16:uniqueId val="{00000000-56F3-4707-AE64-375F443894A7}"/>
            </c:ext>
          </c:extLst>
        </c:ser>
        <c:ser>
          <c:idx val="1"/>
          <c:order val="1"/>
          <c:tx>
            <c:strRef>
              <c:f>Sheet1!$C$1</c:f>
              <c:strCache>
                <c:ptCount val="1"/>
                <c:pt idx="0">
                  <c:v>Sales</c:v>
                </c:pt>
              </c:strCache>
            </c:strRef>
          </c:tx>
          <c:invertIfNegative val="0"/>
          <c:cat>
            <c:strRef>
              <c:f>Sheet1!$A$2:$A$11</c:f>
              <c:strCache>
                <c:ptCount val="10"/>
                <c:pt idx="0">
                  <c:v>Steak</c:v>
                </c:pt>
                <c:pt idx="1">
                  <c:v>Asian</c:v>
                </c:pt>
                <c:pt idx="2">
                  <c:v>Varied Menu</c:v>
                </c:pt>
                <c:pt idx="3">
                  <c:v>All Other</c:v>
                </c:pt>
                <c:pt idx="4">
                  <c:v>Family Style</c:v>
                </c:pt>
                <c:pt idx="5">
                  <c:v>Seafood</c:v>
                </c:pt>
                <c:pt idx="6">
                  <c:v>Italian</c:v>
                </c:pt>
                <c:pt idx="7">
                  <c:v>Sports Bar</c:v>
                </c:pt>
                <c:pt idx="8">
                  <c:v>Mexican</c:v>
                </c:pt>
                <c:pt idx="9">
                  <c:v>Total</c:v>
                </c:pt>
              </c:strCache>
            </c:strRef>
          </c:cat>
          <c:val>
            <c:numRef>
              <c:f>Sheet1!$C$2:$C$11</c:f>
              <c:numCache>
                <c:formatCode>General</c:formatCode>
                <c:ptCount val="10"/>
                <c:pt idx="0">
                  <c:v>2.9</c:v>
                </c:pt>
                <c:pt idx="1">
                  <c:v>4.3</c:v>
                </c:pt>
                <c:pt idx="2">
                  <c:v>0.3</c:v>
                </c:pt>
                <c:pt idx="3">
                  <c:v>1.6</c:v>
                </c:pt>
                <c:pt idx="4">
                  <c:v>0.9</c:v>
                </c:pt>
                <c:pt idx="5">
                  <c:v>-0.8</c:v>
                </c:pt>
                <c:pt idx="6">
                  <c:v>1.9</c:v>
                </c:pt>
                <c:pt idx="7">
                  <c:v>3.9</c:v>
                </c:pt>
                <c:pt idx="8">
                  <c:v>2.9</c:v>
                </c:pt>
                <c:pt idx="9">
                  <c:v>1.4</c:v>
                </c:pt>
              </c:numCache>
            </c:numRef>
          </c:val>
          <c:extLst>
            <c:ext xmlns:c16="http://schemas.microsoft.com/office/drawing/2014/chart" uri="{C3380CC4-5D6E-409C-BE32-E72D297353CC}">
              <c16:uniqueId val="{00000001-56F3-4707-AE64-375F443894A7}"/>
            </c:ext>
          </c:extLst>
        </c:ser>
        <c:dLbls>
          <c:showLegendKey val="0"/>
          <c:showVal val="0"/>
          <c:showCatName val="0"/>
          <c:showSerName val="0"/>
          <c:showPercent val="0"/>
          <c:showBubbleSize val="0"/>
        </c:dLbls>
        <c:gapWidth val="150"/>
        <c:axId val="174402176"/>
        <c:axId val="174403968"/>
      </c:barChart>
      <c:catAx>
        <c:axId val="174402176"/>
        <c:scaling>
          <c:orientation val="minMax"/>
        </c:scaling>
        <c:delete val="0"/>
        <c:axPos val="l"/>
        <c:numFmt formatCode="General" sourceLinked="0"/>
        <c:majorTickMark val="out"/>
        <c:minorTickMark val="none"/>
        <c:tickLblPos val="nextTo"/>
        <c:crossAx val="174403968"/>
        <c:crosses val="autoZero"/>
        <c:auto val="1"/>
        <c:lblAlgn val="ctr"/>
        <c:lblOffset val="100"/>
        <c:noMultiLvlLbl val="0"/>
      </c:catAx>
      <c:valAx>
        <c:axId val="174403968"/>
        <c:scaling>
          <c:orientation val="minMax"/>
        </c:scaling>
        <c:delete val="0"/>
        <c:axPos val="b"/>
        <c:majorGridlines/>
        <c:numFmt formatCode="General" sourceLinked="1"/>
        <c:majorTickMark val="out"/>
        <c:minorTickMark val="none"/>
        <c:tickLblPos val="nextTo"/>
        <c:crossAx val="17440217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Units</c:v>
                </c:pt>
              </c:strCache>
            </c:strRef>
          </c:tx>
          <c:invertIfNegative val="0"/>
          <c:cat>
            <c:strRef>
              <c:f>Sheet1!$A$2:$A$13</c:f>
              <c:strCache>
                <c:ptCount val="12"/>
                <c:pt idx="0">
                  <c:v>Burger</c:v>
                </c:pt>
                <c:pt idx="1">
                  <c:v>Pizza</c:v>
                </c:pt>
                <c:pt idx="2">
                  <c:v>Frozen Dess.</c:v>
                </c:pt>
                <c:pt idx="3">
                  <c:v>Family Casual</c:v>
                </c:pt>
                <c:pt idx="4">
                  <c:v>Chicken</c:v>
                </c:pt>
                <c:pt idx="5">
                  <c:v>Other Sand.</c:v>
                </c:pt>
                <c:pt idx="6">
                  <c:v>Mexican</c:v>
                </c:pt>
                <c:pt idx="7">
                  <c:v>Coffee Café</c:v>
                </c:pt>
                <c:pt idx="8">
                  <c:v>Bakery Café</c:v>
                </c:pt>
                <c:pt idx="9">
                  <c:v>Asian/Noodle</c:v>
                </c:pt>
                <c:pt idx="10">
                  <c:v>All Other</c:v>
                </c:pt>
                <c:pt idx="11">
                  <c:v>Total</c:v>
                </c:pt>
              </c:strCache>
            </c:strRef>
          </c:cat>
          <c:val>
            <c:numRef>
              <c:f>Sheet1!$B$2:$B$13</c:f>
              <c:numCache>
                <c:formatCode>General</c:formatCode>
                <c:ptCount val="12"/>
                <c:pt idx="0">
                  <c:v>1</c:v>
                </c:pt>
                <c:pt idx="1">
                  <c:v>1.7</c:v>
                </c:pt>
                <c:pt idx="2">
                  <c:v>-0.7</c:v>
                </c:pt>
                <c:pt idx="3">
                  <c:v>-12.5</c:v>
                </c:pt>
                <c:pt idx="4">
                  <c:v>4</c:v>
                </c:pt>
                <c:pt idx="5">
                  <c:v>0.3</c:v>
                </c:pt>
                <c:pt idx="6">
                  <c:v>4.0999999999999996</c:v>
                </c:pt>
                <c:pt idx="7">
                  <c:v>4.8</c:v>
                </c:pt>
                <c:pt idx="8">
                  <c:v>1.4</c:v>
                </c:pt>
                <c:pt idx="9">
                  <c:v>5.2</c:v>
                </c:pt>
                <c:pt idx="10">
                  <c:v>5.2</c:v>
                </c:pt>
                <c:pt idx="11">
                  <c:v>1.9</c:v>
                </c:pt>
              </c:numCache>
            </c:numRef>
          </c:val>
          <c:extLst>
            <c:ext xmlns:c16="http://schemas.microsoft.com/office/drawing/2014/chart" uri="{C3380CC4-5D6E-409C-BE32-E72D297353CC}">
              <c16:uniqueId val="{00000000-1E91-4743-A8C9-312812BE0243}"/>
            </c:ext>
          </c:extLst>
        </c:ser>
        <c:ser>
          <c:idx val="1"/>
          <c:order val="1"/>
          <c:tx>
            <c:strRef>
              <c:f>Sheet1!$C$1</c:f>
              <c:strCache>
                <c:ptCount val="1"/>
                <c:pt idx="0">
                  <c:v>Sales</c:v>
                </c:pt>
              </c:strCache>
            </c:strRef>
          </c:tx>
          <c:invertIfNegative val="0"/>
          <c:cat>
            <c:strRef>
              <c:f>Sheet1!$A$2:$A$13</c:f>
              <c:strCache>
                <c:ptCount val="12"/>
                <c:pt idx="0">
                  <c:v>Burger</c:v>
                </c:pt>
                <c:pt idx="1">
                  <c:v>Pizza</c:v>
                </c:pt>
                <c:pt idx="2">
                  <c:v>Frozen Dess.</c:v>
                </c:pt>
                <c:pt idx="3">
                  <c:v>Family Casual</c:v>
                </c:pt>
                <c:pt idx="4">
                  <c:v>Chicken</c:v>
                </c:pt>
                <c:pt idx="5">
                  <c:v>Other Sand.</c:v>
                </c:pt>
                <c:pt idx="6">
                  <c:v>Mexican</c:v>
                </c:pt>
                <c:pt idx="7">
                  <c:v>Coffee Café</c:v>
                </c:pt>
                <c:pt idx="8">
                  <c:v>Bakery Café</c:v>
                </c:pt>
                <c:pt idx="9">
                  <c:v>Asian/Noodle</c:v>
                </c:pt>
                <c:pt idx="10">
                  <c:v>All Other</c:v>
                </c:pt>
                <c:pt idx="11">
                  <c:v>Total</c:v>
                </c:pt>
              </c:strCache>
            </c:strRef>
          </c:cat>
          <c:val>
            <c:numRef>
              <c:f>Sheet1!$C$2:$C$13</c:f>
              <c:numCache>
                <c:formatCode>General</c:formatCode>
                <c:ptCount val="12"/>
                <c:pt idx="0">
                  <c:v>2.7</c:v>
                </c:pt>
                <c:pt idx="1">
                  <c:v>6.6</c:v>
                </c:pt>
                <c:pt idx="2">
                  <c:v>1.5</c:v>
                </c:pt>
                <c:pt idx="3">
                  <c:v>-8.6999999999999993</c:v>
                </c:pt>
                <c:pt idx="4">
                  <c:v>8</c:v>
                </c:pt>
                <c:pt idx="5">
                  <c:v>2.9</c:v>
                </c:pt>
                <c:pt idx="6">
                  <c:v>0.9</c:v>
                </c:pt>
                <c:pt idx="7">
                  <c:v>9.6999999999999993</c:v>
                </c:pt>
                <c:pt idx="8">
                  <c:v>4.4000000000000004</c:v>
                </c:pt>
                <c:pt idx="9">
                  <c:v>10.7</c:v>
                </c:pt>
                <c:pt idx="10">
                  <c:v>8.6</c:v>
                </c:pt>
                <c:pt idx="11">
                  <c:v>4.4000000000000004</c:v>
                </c:pt>
              </c:numCache>
            </c:numRef>
          </c:val>
          <c:extLst>
            <c:ext xmlns:c16="http://schemas.microsoft.com/office/drawing/2014/chart" uri="{C3380CC4-5D6E-409C-BE32-E72D297353CC}">
              <c16:uniqueId val="{00000001-1E91-4743-A8C9-312812BE0243}"/>
            </c:ext>
          </c:extLst>
        </c:ser>
        <c:dLbls>
          <c:showLegendKey val="0"/>
          <c:showVal val="0"/>
          <c:showCatName val="0"/>
          <c:showSerName val="0"/>
          <c:showPercent val="0"/>
          <c:showBubbleSize val="0"/>
        </c:dLbls>
        <c:gapWidth val="150"/>
        <c:axId val="174494080"/>
        <c:axId val="174495616"/>
      </c:barChart>
      <c:catAx>
        <c:axId val="174494080"/>
        <c:scaling>
          <c:orientation val="minMax"/>
        </c:scaling>
        <c:delete val="0"/>
        <c:axPos val="l"/>
        <c:numFmt formatCode="General" sourceLinked="0"/>
        <c:majorTickMark val="out"/>
        <c:minorTickMark val="none"/>
        <c:tickLblPos val="nextTo"/>
        <c:crossAx val="174495616"/>
        <c:crosses val="autoZero"/>
        <c:auto val="1"/>
        <c:lblAlgn val="ctr"/>
        <c:lblOffset val="100"/>
        <c:noMultiLvlLbl val="0"/>
      </c:catAx>
      <c:valAx>
        <c:axId val="174495616"/>
        <c:scaling>
          <c:orientation val="minMax"/>
        </c:scaling>
        <c:delete val="0"/>
        <c:axPos val="b"/>
        <c:majorGridlines/>
        <c:numFmt formatCode="General" sourceLinked="1"/>
        <c:majorTickMark val="out"/>
        <c:minorTickMark val="none"/>
        <c:tickLblPos val="nextTo"/>
        <c:crossAx val="17449408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a:t>Nominal Sales Growth Estimates &amp; Forecasts</a:t>
            </a:r>
          </a:p>
          <a:p>
            <a:pPr>
              <a:defRPr/>
            </a:pPr>
            <a:r>
              <a:rPr lang="en-US" baseline="0" dirty="0"/>
              <a:t>Technomic Inc.</a:t>
            </a:r>
            <a:endParaRPr lang="en-US" dirty="0"/>
          </a:p>
        </c:rich>
      </c:tx>
      <c:overlay val="0"/>
    </c:title>
    <c:autoTitleDeleted val="0"/>
    <c:plotArea>
      <c:layout/>
      <c:barChart>
        <c:barDir val="col"/>
        <c:grouping val="clustered"/>
        <c:varyColors val="0"/>
        <c:ser>
          <c:idx val="0"/>
          <c:order val="0"/>
          <c:tx>
            <c:strRef>
              <c:f>Sheet1!$B$1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Supermarkets</c:v>
                </c:pt>
                <c:pt idx="1">
                  <c:v>C-Stores</c:v>
                </c:pt>
                <c:pt idx="2">
                  <c:v>Recreation</c:v>
                </c:pt>
                <c:pt idx="3">
                  <c:v>Lodging</c:v>
                </c:pt>
                <c:pt idx="4">
                  <c:v>Caterers</c:v>
                </c:pt>
              </c:strCache>
            </c:strRef>
          </c:cat>
          <c:val>
            <c:numRef>
              <c:f>Sheet1!$B$2:$B$6</c:f>
              <c:numCache>
                <c:formatCode>General</c:formatCode>
                <c:ptCount val="5"/>
                <c:pt idx="0">
                  <c:v>8.9</c:v>
                </c:pt>
                <c:pt idx="1">
                  <c:v>3.9</c:v>
                </c:pt>
                <c:pt idx="2">
                  <c:v>4.8</c:v>
                </c:pt>
                <c:pt idx="3">
                  <c:v>5.3</c:v>
                </c:pt>
                <c:pt idx="4">
                  <c:v>7.8</c:v>
                </c:pt>
              </c:numCache>
            </c:numRef>
          </c:val>
          <c:extLst>
            <c:ext xmlns:c16="http://schemas.microsoft.com/office/drawing/2014/chart" uri="{C3380CC4-5D6E-409C-BE32-E72D297353CC}">
              <c16:uniqueId val="{00000000-4294-4C3D-9081-117055405048}"/>
            </c:ext>
          </c:extLst>
        </c:ser>
        <c:ser>
          <c:idx val="1"/>
          <c:order val="1"/>
          <c:tx>
            <c:strRef>
              <c:f>Sheet1!$C$1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Supermarkets</c:v>
                </c:pt>
                <c:pt idx="1">
                  <c:v>C-Stores</c:v>
                </c:pt>
                <c:pt idx="2">
                  <c:v>Recreation</c:v>
                </c:pt>
                <c:pt idx="3">
                  <c:v>Lodging</c:v>
                </c:pt>
                <c:pt idx="4">
                  <c:v>Caterers</c:v>
                </c:pt>
              </c:strCache>
            </c:strRef>
          </c:cat>
          <c:val>
            <c:numRef>
              <c:f>Sheet1!$C$2:$C$6</c:f>
              <c:numCache>
                <c:formatCode>General</c:formatCode>
                <c:ptCount val="5"/>
                <c:pt idx="0">
                  <c:v>6.5</c:v>
                </c:pt>
                <c:pt idx="1">
                  <c:v>3.7</c:v>
                </c:pt>
                <c:pt idx="2">
                  <c:v>4.2</c:v>
                </c:pt>
                <c:pt idx="3">
                  <c:v>5.0999999999999996</c:v>
                </c:pt>
                <c:pt idx="4">
                  <c:v>5</c:v>
                </c:pt>
              </c:numCache>
            </c:numRef>
          </c:val>
          <c:extLst>
            <c:ext xmlns:c16="http://schemas.microsoft.com/office/drawing/2014/chart" uri="{C3380CC4-5D6E-409C-BE32-E72D297353CC}">
              <c16:uniqueId val="{00000001-4294-4C3D-9081-117055405048}"/>
            </c:ext>
          </c:extLst>
        </c:ser>
        <c:ser>
          <c:idx val="2"/>
          <c:order val="2"/>
          <c:tx>
            <c:strRef>
              <c:f>Sheet1!$D$1</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Supermarkets</c:v>
                </c:pt>
                <c:pt idx="1">
                  <c:v>C-Stores</c:v>
                </c:pt>
                <c:pt idx="2">
                  <c:v>Recreation</c:v>
                </c:pt>
                <c:pt idx="3">
                  <c:v>Lodging</c:v>
                </c:pt>
                <c:pt idx="4">
                  <c:v>Caterers</c:v>
                </c:pt>
              </c:strCache>
            </c:strRef>
          </c:cat>
          <c:val>
            <c:numRef>
              <c:f>Sheet1!$D$2:$D$6</c:f>
              <c:numCache>
                <c:formatCode>General</c:formatCode>
                <c:ptCount val="5"/>
                <c:pt idx="0">
                  <c:v>6.8</c:v>
                </c:pt>
                <c:pt idx="1">
                  <c:v>3.8</c:v>
                </c:pt>
                <c:pt idx="2">
                  <c:v>4.3</c:v>
                </c:pt>
                <c:pt idx="3">
                  <c:v>4.9000000000000004</c:v>
                </c:pt>
                <c:pt idx="4">
                  <c:v>5</c:v>
                </c:pt>
              </c:numCache>
            </c:numRef>
          </c:val>
          <c:extLst>
            <c:ext xmlns:c16="http://schemas.microsoft.com/office/drawing/2014/chart" uri="{C3380CC4-5D6E-409C-BE32-E72D297353CC}">
              <c16:uniqueId val="{00000002-4294-4C3D-9081-117055405048}"/>
            </c:ext>
          </c:extLst>
        </c:ser>
        <c:dLbls>
          <c:showLegendKey val="0"/>
          <c:showVal val="1"/>
          <c:showCatName val="0"/>
          <c:showSerName val="0"/>
          <c:showPercent val="0"/>
          <c:showBubbleSize val="0"/>
        </c:dLbls>
        <c:gapWidth val="150"/>
        <c:overlap val="-25"/>
        <c:axId val="174621440"/>
        <c:axId val="174622976"/>
      </c:barChart>
      <c:catAx>
        <c:axId val="174621440"/>
        <c:scaling>
          <c:orientation val="minMax"/>
        </c:scaling>
        <c:delete val="0"/>
        <c:axPos val="b"/>
        <c:numFmt formatCode="General" sourceLinked="0"/>
        <c:majorTickMark val="none"/>
        <c:minorTickMark val="none"/>
        <c:tickLblPos val="nextTo"/>
        <c:crossAx val="174622976"/>
        <c:crosses val="autoZero"/>
        <c:auto val="1"/>
        <c:lblAlgn val="ctr"/>
        <c:lblOffset val="100"/>
        <c:noMultiLvlLbl val="0"/>
      </c:catAx>
      <c:valAx>
        <c:axId val="174622976"/>
        <c:scaling>
          <c:orientation val="minMax"/>
        </c:scaling>
        <c:delete val="1"/>
        <c:axPos val="l"/>
        <c:numFmt formatCode="General" sourceLinked="1"/>
        <c:majorTickMark val="out"/>
        <c:minorTickMark val="none"/>
        <c:tickLblPos val="nextTo"/>
        <c:crossAx val="174621440"/>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aseline="0" dirty="0"/>
              <a:t>Nominal “Sales” Growth Estimates &amp; Forecasts</a:t>
            </a:r>
          </a:p>
          <a:p>
            <a:pPr>
              <a:defRPr/>
            </a:pPr>
            <a:r>
              <a:rPr lang="en-US" baseline="0" dirty="0"/>
              <a:t>Technomic Inc. (Commercial Equivalents)</a:t>
            </a:r>
            <a:endParaRPr lang="en-US" dirty="0"/>
          </a:p>
        </c:rich>
      </c:tx>
      <c:overlay val="0"/>
    </c:title>
    <c:autoTitleDeleted val="0"/>
    <c:plotArea>
      <c:layout/>
      <c:barChart>
        <c:barDir val="col"/>
        <c:grouping val="clustered"/>
        <c:varyColors val="0"/>
        <c:ser>
          <c:idx val="0"/>
          <c:order val="0"/>
          <c:tx>
            <c:strRef>
              <c:f>Sheet1!$B$1</c:f>
              <c:strCache>
                <c:ptCount val="1"/>
                <c:pt idx="0">
                  <c:v>2016</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Bus. &amp; Ind.</c:v>
                </c:pt>
                <c:pt idx="1">
                  <c:v>Schools</c:v>
                </c:pt>
                <c:pt idx="2">
                  <c:v>College/Univ.</c:v>
                </c:pt>
                <c:pt idx="3">
                  <c:v>Hospitals</c:v>
                </c:pt>
                <c:pt idx="4">
                  <c:v>Long-Term Care</c:v>
                </c:pt>
                <c:pt idx="5">
                  <c:v>Sr. Living</c:v>
                </c:pt>
              </c:strCache>
            </c:strRef>
          </c:cat>
          <c:val>
            <c:numRef>
              <c:f>Sheet1!$B$2:$B$7</c:f>
              <c:numCache>
                <c:formatCode>General</c:formatCode>
                <c:ptCount val="6"/>
                <c:pt idx="0">
                  <c:v>3.3</c:v>
                </c:pt>
                <c:pt idx="1">
                  <c:v>1.8</c:v>
                </c:pt>
                <c:pt idx="2">
                  <c:v>3.3</c:v>
                </c:pt>
                <c:pt idx="3">
                  <c:v>4.8</c:v>
                </c:pt>
                <c:pt idx="4">
                  <c:v>3.1</c:v>
                </c:pt>
                <c:pt idx="5">
                  <c:v>7.9</c:v>
                </c:pt>
              </c:numCache>
            </c:numRef>
          </c:val>
          <c:extLst>
            <c:ext xmlns:c16="http://schemas.microsoft.com/office/drawing/2014/chart" uri="{C3380CC4-5D6E-409C-BE32-E72D297353CC}">
              <c16:uniqueId val="{00000000-F436-4BF4-8361-2392310BEBF9}"/>
            </c:ext>
          </c:extLst>
        </c:ser>
        <c:ser>
          <c:idx val="1"/>
          <c:order val="1"/>
          <c:tx>
            <c:strRef>
              <c:f>Sheet1!$C$1</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Bus. &amp; Ind.</c:v>
                </c:pt>
                <c:pt idx="1">
                  <c:v>Schools</c:v>
                </c:pt>
                <c:pt idx="2">
                  <c:v>College/Univ.</c:v>
                </c:pt>
                <c:pt idx="3">
                  <c:v>Hospitals</c:v>
                </c:pt>
                <c:pt idx="4">
                  <c:v>Long-Term Care</c:v>
                </c:pt>
                <c:pt idx="5">
                  <c:v>Sr. Living</c:v>
                </c:pt>
              </c:strCache>
            </c:strRef>
          </c:cat>
          <c:val>
            <c:numRef>
              <c:f>Sheet1!$C$2:$C$7</c:f>
              <c:numCache>
                <c:formatCode>General</c:formatCode>
                <c:ptCount val="6"/>
                <c:pt idx="0">
                  <c:v>2.5</c:v>
                </c:pt>
                <c:pt idx="1">
                  <c:v>1.7</c:v>
                </c:pt>
                <c:pt idx="2">
                  <c:v>3.6</c:v>
                </c:pt>
                <c:pt idx="3">
                  <c:v>4.5</c:v>
                </c:pt>
                <c:pt idx="4">
                  <c:v>3.2</c:v>
                </c:pt>
                <c:pt idx="5">
                  <c:v>8.1</c:v>
                </c:pt>
              </c:numCache>
            </c:numRef>
          </c:val>
          <c:extLst>
            <c:ext xmlns:c16="http://schemas.microsoft.com/office/drawing/2014/chart" uri="{C3380CC4-5D6E-409C-BE32-E72D297353CC}">
              <c16:uniqueId val="{00000001-F436-4BF4-8361-2392310BEBF9}"/>
            </c:ext>
          </c:extLst>
        </c:ser>
        <c:ser>
          <c:idx val="2"/>
          <c:order val="2"/>
          <c:tx>
            <c:strRef>
              <c:f>Sheet1!$D$1</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Bus. &amp; Ind.</c:v>
                </c:pt>
                <c:pt idx="1">
                  <c:v>Schools</c:v>
                </c:pt>
                <c:pt idx="2">
                  <c:v>College/Univ.</c:v>
                </c:pt>
                <c:pt idx="3">
                  <c:v>Hospitals</c:v>
                </c:pt>
                <c:pt idx="4">
                  <c:v>Long-Term Care</c:v>
                </c:pt>
                <c:pt idx="5">
                  <c:v>Sr. Living</c:v>
                </c:pt>
              </c:strCache>
            </c:strRef>
          </c:cat>
          <c:val>
            <c:numRef>
              <c:f>Sheet1!$D$2:$D$7</c:f>
              <c:numCache>
                <c:formatCode>General</c:formatCode>
                <c:ptCount val="6"/>
                <c:pt idx="0">
                  <c:v>2</c:v>
                </c:pt>
                <c:pt idx="1">
                  <c:v>1.9</c:v>
                </c:pt>
                <c:pt idx="2">
                  <c:v>3.4</c:v>
                </c:pt>
                <c:pt idx="3">
                  <c:v>4.5999999999999996</c:v>
                </c:pt>
                <c:pt idx="4">
                  <c:v>3.2</c:v>
                </c:pt>
                <c:pt idx="5">
                  <c:v>8.3000000000000007</c:v>
                </c:pt>
              </c:numCache>
            </c:numRef>
          </c:val>
          <c:extLst>
            <c:ext xmlns:c16="http://schemas.microsoft.com/office/drawing/2014/chart" uri="{C3380CC4-5D6E-409C-BE32-E72D297353CC}">
              <c16:uniqueId val="{00000002-F436-4BF4-8361-2392310BEBF9}"/>
            </c:ext>
          </c:extLst>
        </c:ser>
        <c:dLbls>
          <c:showLegendKey val="0"/>
          <c:showVal val="1"/>
          <c:showCatName val="0"/>
          <c:showSerName val="0"/>
          <c:showPercent val="0"/>
          <c:showBubbleSize val="0"/>
        </c:dLbls>
        <c:gapWidth val="150"/>
        <c:overlap val="-25"/>
        <c:axId val="174656896"/>
        <c:axId val="174666880"/>
      </c:barChart>
      <c:catAx>
        <c:axId val="174656896"/>
        <c:scaling>
          <c:orientation val="minMax"/>
        </c:scaling>
        <c:delete val="0"/>
        <c:axPos val="b"/>
        <c:numFmt formatCode="General" sourceLinked="0"/>
        <c:majorTickMark val="none"/>
        <c:minorTickMark val="none"/>
        <c:tickLblPos val="nextTo"/>
        <c:crossAx val="174666880"/>
        <c:crosses val="autoZero"/>
        <c:auto val="1"/>
        <c:lblAlgn val="ctr"/>
        <c:lblOffset val="100"/>
        <c:noMultiLvlLbl val="0"/>
      </c:catAx>
      <c:valAx>
        <c:axId val="174666880"/>
        <c:scaling>
          <c:orientation val="minMax"/>
        </c:scaling>
        <c:delete val="1"/>
        <c:axPos val="l"/>
        <c:numFmt formatCode="General" sourceLinked="1"/>
        <c:majorTickMark val="out"/>
        <c:minorTickMark val="none"/>
        <c:tickLblPos val="nextTo"/>
        <c:crossAx val="174656896"/>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87498408041913511"/>
          <c:w val="1"/>
          <c:h val="0.12501591958086486"/>
        </c:manualLayout>
      </c:layout>
      <c:barChart>
        <c:barDir val="col"/>
        <c:grouping val="clustered"/>
        <c:varyColors val="0"/>
        <c:ser>
          <c:idx val="0"/>
          <c:order val="0"/>
          <c:tx>
            <c:strRef>
              <c:f>Sheet1!$B$1</c:f>
              <c:strCache>
                <c:ptCount val="1"/>
                <c:pt idx="0">
                  <c:v>YE Sep'13</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QSR</c:v>
                </c:pt>
              </c:strCache>
            </c:strRef>
          </c:cat>
          <c:val>
            <c:numRef>
              <c:f>Sheet1!$B$2</c:f>
              <c:numCache>
                <c:formatCode>0%</c:formatCode>
                <c:ptCount val="1"/>
                <c:pt idx="0">
                  <c:v>4.8910750253534641E-3</c:v>
                </c:pt>
              </c:numCache>
            </c:numRef>
          </c:val>
          <c:extLst>
            <c:ext xmlns:c16="http://schemas.microsoft.com/office/drawing/2014/chart" uri="{C3380CC4-5D6E-409C-BE32-E72D297353CC}">
              <c16:uniqueId val="{00000000-C9F4-47E1-BECC-343C2476F178}"/>
            </c:ext>
          </c:extLst>
        </c:ser>
        <c:ser>
          <c:idx val="1"/>
          <c:order val="1"/>
          <c:tx>
            <c:strRef>
              <c:f>Sheet1!$C$1</c:f>
              <c:strCache>
                <c:ptCount val="1"/>
                <c:pt idx="0">
                  <c:v>YE Sep'14</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QSR</c:v>
                </c:pt>
              </c:strCache>
            </c:strRef>
          </c:cat>
          <c:val>
            <c:numRef>
              <c:f>Sheet1!$C$2</c:f>
              <c:numCache>
                <c:formatCode>0%</c:formatCode>
                <c:ptCount val="1"/>
                <c:pt idx="0">
                  <c:v>1.9916572022968815E-3</c:v>
                </c:pt>
              </c:numCache>
            </c:numRef>
          </c:val>
          <c:extLst>
            <c:ext xmlns:c16="http://schemas.microsoft.com/office/drawing/2014/chart" uri="{C3380CC4-5D6E-409C-BE32-E72D297353CC}">
              <c16:uniqueId val="{00000001-C9F4-47E1-BECC-343C2476F178}"/>
            </c:ext>
          </c:extLst>
        </c:ser>
        <c:ser>
          <c:idx val="2"/>
          <c:order val="2"/>
          <c:tx>
            <c:strRef>
              <c:f>Sheet1!$D$1</c:f>
              <c:strCache>
                <c:ptCount val="1"/>
                <c:pt idx="0">
                  <c:v>YE Sep'15</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QSR</c:v>
                </c:pt>
              </c:strCache>
            </c:strRef>
          </c:cat>
          <c:val>
            <c:numRef>
              <c:f>Sheet1!$D$2</c:f>
              <c:numCache>
                <c:formatCode>0%</c:formatCode>
                <c:ptCount val="1"/>
                <c:pt idx="0">
                  <c:v>1.2183603839973856E-2</c:v>
                </c:pt>
              </c:numCache>
            </c:numRef>
          </c:val>
          <c:extLst>
            <c:ext xmlns:c16="http://schemas.microsoft.com/office/drawing/2014/chart" uri="{C3380CC4-5D6E-409C-BE32-E72D297353CC}">
              <c16:uniqueId val="{00000002-C9F4-47E1-BECC-343C2476F178}"/>
            </c:ext>
          </c:extLst>
        </c:ser>
        <c:ser>
          <c:idx val="3"/>
          <c:order val="3"/>
          <c:tx>
            <c:strRef>
              <c:f>Sheet1!$E$1</c:f>
              <c:strCache>
                <c:ptCount val="1"/>
                <c:pt idx="0">
                  <c:v>YE Sep'16</c:v>
                </c:pt>
              </c:strCache>
            </c:strRef>
          </c:tx>
          <c:spPr>
            <a:solidFill>
              <a:srgbClr val="565A5C"/>
            </a:solidFill>
          </c:spPr>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QSR</c:v>
                </c:pt>
              </c:strCache>
            </c:strRef>
          </c:cat>
          <c:val>
            <c:numRef>
              <c:f>Sheet1!$E$2</c:f>
              <c:numCache>
                <c:formatCode>0%</c:formatCode>
                <c:ptCount val="1"/>
                <c:pt idx="0">
                  <c:v>4.1856277887004634E-3</c:v>
                </c:pt>
              </c:numCache>
            </c:numRef>
          </c:val>
          <c:extLst>
            <c:ext xmlns:c16="http://schemas.microsoft.com/office/drawing/2014/chart" uri="{C3380CC4-5D6E-409C-BE32-E72D297353CC}">
              <c16:uniqueId val="{00000003-C9F4-47E1-BECC-343C2476F178}"/>
            </c:ext>
          </c:extLst>
        </c:ser>
        <c:dLbls>
          <c:dLblPos val="outEnd"/>
          <c:showLegendKey val="0"/>
          <c:showVal val="1"/>
          <c:showCatName val="0"/>
          <c:showSerName val="0"/>
          <c:showPercent val="0"/>
          <c:showBubbleSize val="0"/>
        </c:dLbls>
        <c:gapWidth val="83"/>
        <c:overlap val="-70"/>
        <c:axId val="174946560"/>
        <c:axId val="174964736"/>
      </c:barChart>
      <c:catAx>
        <c:axId val="174946560"/>
        <c:scaling>
          <c:orientation val="minMax"/>
        </c:scaling>
        <c:delete val="0"/>
        <c:axPos val="b"/>
        <c:numFmt formatCode="General" sourceLinked="0"/>
        <c:majorTickMark val="none"/>
        <c:minorTickMark val="none"/>
        <c:tickLblPos val="none"/>
        <c:crossAx val="174964736"/>
        <c:crosses val="autoZero"/>
        <c:auto val="1"/>
        <c:lblAlgn val="ctr"/>
        <c:lblOffset val="100"/>
        <c:noMultiLvlLbl val="0"/>
      </c:catAx>
      <c:valAx>
        <c:axId val="174964736"/>
        <c:scaling>
          <c:orientation val="minMax"/>
        </c:scaling>
        <c:delete val="1"/>
        <c:axPos val="l"/>
        <c:numFmt formatCode="0%" sourceLinked="1"/>
        <c:majorTickMark val="none"/>
        <c:minorTickMark val="none"/>
        <c:tickLblPos val="nextTo"/>
        <c:crossAx val="174946560"/>
        <c:crosses val="autoZero"/>
        <c:crossBetween val="between"/>
      </c:valAx>
      <c:spPr>
        <a:noFill/>
        <a:ln w="25400">
          <a:noFill/>
        </a:ln>
      </c:spPr>
    </c:plotArea>
    <c:legend>
      <c:legendPos val="t"/>
      <c:layout>
        <c:manualLayout>
          <c:xMode val="edge"/>
          <c:yMode val="edge"/>
          <c:x val="0.11873256454127712"/>
          <c:y val="2.7886714066761232E-2"/>
          <c:w val="0.76654272852117955"/>
          <c:h val="0.4113784380805156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55428686865138088"/>
          <c:w val="1"/>
          <c:h val="0.3049203581795904"/>
        </c:manualLayout>
      </c:layout>
      <c:barChart>
        <c:barDir val="col"/>
        <c:grouping val="clustered"/>
        <c:varyColors val="0"/>
        <c:ser>
          <c:idx val="0"/>
          <c:order val="0"/>
          <c:tx>
            <c:strRef>
              <c:f>Sheet1!$B$1</c:f>
              <c:strCache>
                <c:ptCount val="1"/>
                <c:pt idx="0">
                  <c:v>YESep'13</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Midscale</c:v>
                </c:pt>
              </c:strCache>
            </c:strRef>
          </c:cat>
          <c:val>
            <c:numRef>
              <c:f>Sheet1!$B$2</c:f>
              <c:numCache>
                <c:formatCode>0%</c:formatCode>
                <c:ptCount val="1"/>
                <c:pt idx="0">
                  <c:v>-2.5746899134941326E-2</c:v>
                </c:pt>
              </c:numCache>
            </c:numRef>
          </c:val>
          <c:extLst>
            <c:ext xmlns:c16="http://schemas.microsoft.com/office/drawing/2014/chart" uri="{C3380CC4-5D6E-409C-BE32-E72D297353CC}">
              <c16:uniqueId val="{00000000-66C6-46FB-9668-438B5BD745EA}"/>
            </c:ext>
          </c:extLst>
        </c:ser>
        <c:ser>
          <c:idx val="1"/>
          <c:order val="1"/>
          <c:tx>
            <c:strRef>
              <c:f>Sheet1!$C$1</c:f>
              <c:strCache>
                <c:ptCount val="1"/>
                <c:pt idx="0">
                  <c:v>YESep'14</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Midscale</c:v>
                </c:pt>
              </c:strCache>
            </c:strRef>
          </c:cat>
          <c:val>
            <c:numRef>
              <c:f>Sheet1!$C$2</c:f>
              <c:numCache>
                <c:formatCode>0%</c:formatCode>
                <c:ptCount val="1"/>
                <c:pt idx="0">
                  <c:v>-3.6282695810063159E-2</c:v>
                </c:pt>
              </c:numCache>
            </c:numRef>
          </c:val>
          <c:extLst>
            <c:ext xmlns:c16="http://schemas.microsoft.com/office/drawing/2014/chart" uri="{C3380CC4-5D6E-409C-BE32-E72D297353CC}">
              <c16:uniqueId val="{00000001-66C6-46FB-9668-438B5BD745EA}"/>
            </c:ext>
          </c:extLst>
        </c:ser>
        <c:ser>
          <c:idx val="2"/>
          <c:order val="2"/>
          <c:tx>
            <c:strRef>
              <c:f>Sheet1!$D$1</c:f>
              <c:strCache>
                <c:ptCount val="1"/>
                <c:pt idx="0">
                  <c:v>YESep'15</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Midscale</c:v>
                </c:pt>
              </c:strCache>
            </c:strRef>
          </c:cat>
          <c:val>
            <c:numRef>
              <c:f>Sheet1!$D$2</c:f>
              <c:numCache>
                <c:formatCode>0%</c:formatCode>
                <c:ptCount val="1"/>
                <c:pt idx="0">
                  <c:v>-1.793863614085156E-2</c:v>
                </c:pt>
              </c:numCache>
            </c:numRef>
          </c:val>
          <c:extLst>
            <c:ext xmlns:c16="http://schemas.microsoft.com/office/drawing/2014/chart" uri="{C3380CC4-5D6E-409C-BE32-E72D297353CC}">
              <c16:uniqueId val="{00000002-66C6-46FB-9668-438B5BD745EA}"/>
            </c:ext>
          </c:extLst>
        </c:ser>
        <c:ser>
          <c:idx val="3"/>
          <c:order val="3"/>
          <c:tx>
            <c:strRef>
              <c:f>Sheet1!$E$1</c:f>
              <c:strCache>
                <c:ptCount val="1"/>
                <c:pt idx="0">
                  <c:v>YESep'16</c:v>
                </c:pt>
              </c:strCache>
            </c:strRef>
          </c:tx>
          <c:spPr>
            <a:solidFill>
              <a:srgbClr val="565A5C"/>
            </a:solidFill>
          </c:spPr>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Midscale</c:v>
                </c:pt>
              </c:strCache>
            </c:strRef>
          </c:cat>
          <c:val>
            <c:numRef>
              <c:f>Sheet1!$E$2</c:f>
              <c:numCache>
                <c:formatCode>0%</c:formatCode>
                <c:ptCount val="1"/>
                <c:pt idx="0">
                  <c:v>-3.4213943462386154E-2</c:v>
                </c:pt>
              </c:numCache>
            </c:numRef>
          </c:val>
          <c:extLst>
            <c:ext xmlns:c16="http://schemas.microsoft.com/office/drawing/2014/chart" uri="{C3380CC4-5D6E-409C-BE32-E72D297353CC}">
              <c16:uniqueId val="{00000003-66C6-46FB-9668-438B5BD745EA}"/>
            </c:ext>
          </c:extLst>
        </c:ser>
        <c:dLbls>
          <c:dLblPos val="outEnd"/>
          <c:showLegendKey val="0"/>
          <c:showVal val="1"/>
          <c:showCatName val="0"/>
          <c:showSerName val="0"/>
          <c:showPercent val="0"/>
          <c:showBubbleSize val="0"/>
        </c:dLbls>
        <c:gapWidth val="83"/>
        <c:overlap val="-70"/>
        <c:axId val="175969408"/>
        <c:axId val="175970944"/>
      </c:barChart>
      <c:catAx>
        <c:axId val="175969408"/>
        <c:scaling>
          <c:orientation val="minMax"/>
        </c:scaling>
        <c:delete val="0"/>
        <c:axPos val="b"/>
        <c:numFmt formatCode="General" sourceLinked="0"/>
        <c:majorTickMark val="none"/>
        <c:minorTickMark val="none"/>
        <c:tickLblPos val="none"/>
        <c:spPr>
          <a:noFill/>
        </c:spPr>
        <c:txPr>
          <a:bodyPr anchor="t" anchorCtr="0"/>
          <a:lstStyle/>
          <a:p>
            <a:pPr>
              <a:defRPr baseline="0">
                <a:solidFill>
                  <a:schemeClr val="tx1"/>
                </a:solidFill>
              </a:defRPr>
            </a:pPr>
            <a:endParaRPr lang="en-US"/>
          </a:p>
        </c:txPr>
        <c:crossAx val="175970944"/>
        <c:crosses val="autoZero"/>
        <c:auto val="1"/>
        <c:lblAlgn val="ctr"/>
        <c:lblOffset val="100"/>
        <c:noMultiLvlLbl val="0"/>
      </c:catAx>
      <c:valAx>
        <c:axId val="175970944"/>
        <c:scaling>
          <c:orientation val="minMax"/>
        </c:scaling>
        <c:delete val="1"/>
        <c:axPos val="l"/>
        <c:numFmt formatCode="0%" sourceLinked="1"/>
        <c:majorTickMark val="none"/>
        <c:minorTickMark val="none"/>
        <c:tickLblPos val="nextTo"/>
        <c:crossAx val="17596940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55428686865138088"/>
          <c:w val="1"/>
          <c:h val="0.3049203581795904"/>
        </c:manualLayout>
      </c:layout>
      <c:barChart>
        <c:barDir val="col"/>
        <c:grouping val="clustered"/>
        <c:varyColors val="0"/>
        <c:ser>
          <c:idx val="0"/>
          <c:order val="0"/>
          <c:tx>
            <c:strRef>
              <c:f>Sheet1!$B$1</c:f>
              <c:strCache>
                <c:ptCount val="1"/>
                <c:pt idx="0">
                  <c:v>YESep'13</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Casual Dining</c:v>
                </c:pt>
              </c:strCache>
            </c:strRef>
          </c:cat>
          <c:val>
            <c:numRef>
              <c:f>Sheet1!$B$2</c:f>
              <c:numCache>
                <c:formatCode>0%</c:formatCode>
                <c:ptCount val="1"/>
                <c:pt idx="0">
                  <c:v>-1.1621365531218841E-2</c:v>
                </c:pt>
              </c:numCache>
            </c:numRef>
          </c:val>
          <c:extLst>
            <c:ext xmlns:c16="http://schemas.microsoft.com/office/drawing/2014/chart" uri="{C3380CC4-5D6E-409C-BE32-E72D297353CC}">
              <c16:uniqueId val="{00000000-D19A-420D-B8B0-E3BC570D3972}"/>
            </c:ext>
          </c:extLst>
        </c:ser>
        <c:ser>
          <c:idx val="1"/>
          <c:order val="1"/>
          <c:tx>
            <c:strRef>
              <c:f>Sheet1!$C$1</c:f>
              <c:strCache>
                <c:ptCount val="1"/>
                <c:pt idx="0">
                  <c:v>YESep'14</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Casual Dining</c:v>
                </c:pt>
              </c:strCache>
            </c:strRef>
          </c:cat>
          <c:val>
            <c:numRef>
              <c:f>Sheet1!$C$2</c:f>
              <c:numCache>
                <c:formatCode>0%</c:formatCode>
                <c:ptCount val="1"/>
                <c:pt idx="0">
                  <c:v>-1.7254733668972899E-2</c:v>
                </c:pt>
              </c:numCache>
            </c:numRef>
          </c:val>
          <c:extLst>
            <c:ext xmlns:c16="http://schemas.microsoft.com/office/drawing/2014/chart" uri="{C3380CC4-5D6E-409C-BE32-E72D297353CC}">
              <c16:uniqueId val="{00000001-D19A-420D-B8B0-E3BC570D3972}"/>
            </c:ext>
          </c:extLst>
        </c:ser>
        <c:ser>
          <c:idx val="2"/>
          <c:order val="2"/>
          <c:tx>
            <c:strRef>
              <c:f>Sheet1!$D$1</c:f>
              <c:strCache>
                <c:ptCount val="1"/>
                <c:pt idx="0">
                  <c:v>YESep'15</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Casual Dining</c:v>
                </c:pt>
              </c:strCache>
            </c:strRef>
          </c:cat>
          <c:val>
            <c:numRef>
              <c:f>Sheet1!$D$2</c:f>
              <c:numCache>
                <c:formatCode>0%</c:formatCode>
                <c:ptCount val="1"/>
                <c:pt idx="0">
                  <c:v>-1.2814411630053257E-2</c:v>
                </c:pt>
              </c:numCache>
            </c:numRef>
          </c:val>
          <c:extLst>
            <c:ext xmlns:c16="http://schemas.microsoft.com/office/drawing/2014/chart" uri="{C3380CC4-5D6E-409C-BE32-E72D297353CC}">
              <c16:uniqueId val="{00000002-D19A-420D-B8B0-E3BC570D3972}"/>
            </c:ext>
          </c:extLst>
        </c:ser>
        <c:ser>
          <c:idx val="3"/>
          <c:order val="3"/>
          <c:tx>
            <c:strRef>
              <c:f>Sheet1!$E$1</c:f>
              <c:strCache>
                <c:ptCount val="1"/>
                <c:pt idx="0">
                  <c:v>YESep'16</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Casual Dining</c:v>
                </c:pt>
              </c:strCache>
            </c:strRef>
          </c:cat>
          <c:val>
            <c:numRef>
              <c:f>Sheet1!$E$2</c:f>
              <c:numCache>
                <c:formatCode>0%</c:formatCode>
                <c:ptCount val="1"/>
                <c:pt idx="0">
                  <c:v>-3.0156448078543674E-2</c:v>
                </c:pt>
              </c:numCache>
            </c:numRef>
          </c:val>
          <c:extLst>
            <c:ext xmlns:c16="http://schemas.microsoft.com/office/drawing/2014/chart" uri="{C3380CC4-5D6E-409C-BE32-E72D297353CC}">
              <c16:uniqueId val="{00000003-D19A-420D-B8B0-E3BC570D3972}"/>
            </c:ext>
          </c:extLst>
        </c:ser>
        <c:dLbls>
          <c:dLblPos val="outEnd"/>
          <c:showLegendKey val="0"/>
          <c:showVal val="1"/>
          <c:showCatName val="0"/>
          <c:showSerName val="0"/>
          <c:showPercent val="0"/>
          <c:showBubbleSize val="0"/>
        </c:dLbls>
        <c:gapWidth val="83"/>
        <c:overlap val="-70"/>
        <c:axId val="176020864"/>
        <c:axId val="176026752"/>
      </c:barChart>
      <c:catAx>
        <c:axId val="176020864"/>
        <c:scaling>
          <c:orientation val="minMax"/>
        </c:scaling>
        <c:delete val="0"/>
        <c:axPos val="b"/>
        <c:numFmt formatCode="General" sourceLinked="0"/>
        <c:majorTickMark val="none"/>
        <c:minorTickMark val="none"/>
        <c:tickLblPos val="none"/>
        <c:crossAx val="176026752"/>
        <c:crosses val="autoZero"/>
        <c:auto val="1"/>
        <c:lblAlgn val="ctr"/>
        <c:lblOffset val="100"/>
        <c:noMultiLvlLbl val="0"/>
      </c:catAx>
      <c:valAx>
        <c:axId val="176026752"/>
        <c:scaling>
          <c:orientation val="minMax"/>
        </c:scaling>
        <c:delete val="1"/>
        <c:axPos val="l"/>
        <c:numFmt formatCode="0%" sourceLinked="1"/>
        <c:majorTickMark val="none"/>
        <c:minorTickMark val="none"/>
        <c:tickLblPos val="nextTo"/>
        <c:crossAx val="17602086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23358965688362676"/>
          <c:w val="1"/>
          <c:h val="0.62561756994734463"/>
        </c:manualLayout>
      </c:layout>
      <c:barChart>
        <c:barDir val="col"/>
        <c:grouping val="clustered"/>
        <c:varyColors val="0"/>
        <c:ser>
          <c:idx val="0"/>
          <c:order val="0"/>
          <c:tx>
            <c:strRef>
              <c:f>Sheet1!$B$1</c:f>
              <c:strCache>
                <c:ptCount val="1"/>
                <c:pt idx="0">
                  <c:v>YESep'13</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Non-Commercial</c:v>
                </c:pt>
              </c:strCache>
            </c:strRef>
          </c:cat>
          <c:val>
            <c:numRef>
              <c:f>Sheet1!$B$2</c:f>
              <c:numCache>
                <c:formatCode>0%</c:formatCode>
                <c:ptCount val="1"/>
                <c:pt idx="0">
                  <c:v>4.0938562198933326E-4</c:v>
                </c:pt>
              </c:numCache>
            </c:numRef>
          </c:val>
          <c:extLst>
            <c:ext xmlns:c16="http://schemas.microsoft.com/office/drawing/2014/chart" uri="{C3380CC4-5D6E-409C-BE32-E72D297353CC}">
              <c16:uniqueId val="{00000000-0446-4CE8-AD1D-BF83A3AB060B}"/>
            </c:ext>
          </c:extLst>
        </c:ser>
        <c:ser>
          <c:idx val="1"/>
          <c:order val="1"/>
          <c:tx>
            <c:strRef>
              <c:f>Sheet1!$C$1</c:f>
              <c:strCache>
                <c:ptCount val="1"/>
                <c:pt idx="0">
                  <c:v>YESep'14</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Non-Commercial</c:v>
                </c:pt>
              </c:strCache>
            </c:strRef>
          </c:cat>
          <c:val>
            <c:numRef>
              <c:f>Sheet1!$C$2</c:f>
              <c:numCache>
                <c:formatCode>0%</c:formatCode>
                <c:ptCount val="1"/>
                <c:pt idx="0">
                  <c:v>9.1184611796635284E-3</c:v>
                </c:pt>
              </c:numCache>
            </c:numRef>
          </c:val>
          <c:extLst>
            <c:ext xmlns:c16="http://schemas.microsoft.com/office/drawing/2014/chart" uri="{C3380CC4-5D6E-409C-BE32-E72D297353CC}">
              <c16:uniqueId val="{00000001-0446-4CE8-AD1D-BF83A3AB060B}"/>
            </c:ext>
          </c:extLst>
        </c:ser>
        <c:ser>
          <c:idx val="2"/>
          <c:order val="2"/>
          <c:tx>
            <c:strRef>
              <c:f>Sheet1!$D$1</c:f>
              <c:strCache>
                <c:ptCount val="1"/>
                <c:pt idx="0">
                  <c:v>YESep'15</c:v>
                </c:pt>
              </c:strCache>
            </c:strRef>
          </c:tx>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Non-Commercial</c:v>
                </c:pt>
              </c:strCache>
            </c:strRef>
          </c:cat>
          <c:val>
            <c:numRef>
              <c:f>Sheet1!$D$2</c:f>
              <c:numCache>
                <c:formatCode>0%</c:formatCode>
                <c:ptCount val="1"/>
                <c:pt idx="0">
                  <c:v>8.3429528590288626E-3</c:v>
                </c:pt>
              </c:numCache>
            </c:numRef>
          </c:val>
          <c:extLst>
            <c:ext xmlns:c16="http://schemas.microsoft.com/office/drawing/2014/chart" uri="{C3380CC4-5D6E-409C-BE32-E72D297353CC}">
              <c16:uniqueId val="{00000002-0446-4CE8-AD1D-BF83A3AB060B}"/>
            </c:ext>
          </c:extLst>
        </c:ser>
        <c:ser>
          <c:idx val="3"/>
          <c:order val="3"/>
          <c:tx>
            <c:strRef>
              <c:f>Sheet1!$E$1</c:f>
              <c:strCache>
                <c:ptCount val="1"/>
                <c:pt idx="0">
                  <c:v>YESep'16</c:v>
                </c:pt>
              </c:strCache>
            </c:strRef>
          </c:tx>
          <c:spPr>
            <a:solidFill>
              <a:srgbClr val="565A5C"/>
            </a:solidFill>
          </c:spPr>
          <c:invertIfNegative val="0"/>
          <c:dLbls>
            <c:spPr>
              <a:noFill/>
              <a:ln>
                <a:noFill/>
              </a:ln>
              <a:effectLst/>
            </c:spPr>
            <c:txPr>
              <a:bodyPr/>
              <a:lstStyle/>
              <a:p>
                <a:pPr>
                  <a:defRPr sz="10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Total Non-Commercial</c:v>
                </c:pt>
              </c:strCache>
            </c:strRef>
          </c:cat>
          <c:val>
            <c:numRef>
              <c:f>Sheet1!$E$2</c:f>
              <c:numCache>
                <c:formatCode>0%</c:formatCode>
                <c:ptCount val="1"/>
                <c:pt idx="0">
                  <c:v>1.1189730479346682E-2</c:v>
                </c:pt>
              </c:numCache>
            </c:numRef>
          </c:val>
          <c:extLst>
            <c:ext xmlns:c16="http://schemas.microsoft.com/office/drawing/2014/chart" uri="{C3380CC4-5D6E-409C-BE32-E72D297353CC}">
              <c16:uniqueId val="{00000003-0446-4CE8-AD1D-BF83A3AB060B}"/>
            </c:ext>
          </c:extLst>
        </c:ser>
        <c:dLbls>
          <c:dLblPos val="outEnd"/>
          <c:showLegendKey val="0"/>
          <c:showVal val="1"/>
          <c:showCatName val="0"/>
          <c:showSerName val="0"/>
          <c:showPercent val="0"/>
          <c:showBubbleSize val="0"/>
        </c:dLbls>
        <c:gapWidth val="83"/>
        <c:overlap val="-70"/>
        <c:axId val="39634816"/>
        <c:axId val="39636352"/>
      </c:barChart>
      <c:catAx>
        <c:axId val="39634816"/>
        <c:scaling>
          <c:orientation val="minMax"/>
        </c:scaling>
        <c:delete val="0"/>
        <c:axPos val="b"/>
        <c:numFmt formatCode="General" sourceLinked="0"/>
        <c:majorTickMark val="none"/>
        <c:minorTickMark val="none"/>
        <c:tickLblPos val="none"/>
        <c:crossAx val="39636352"/>
        <c:crosses val="autoZero"/>
        <c:auto val="1"/>
        <c:lblAlgn val="ctr"/>
        <c:lblOffset val="100"/>
        <c:noMultiLvlLbl val="0"/>
      </c:catAx>
      <c:valAx>
        <c:axId val="39636352"/>
        <c:scaling>
          <c:orientation val="minMax"/>
        </c:scaling>
        <c:delete val="1"/>
        <c:axPos val="l"/>
        <c:numFmt formatCode="0%" sourceLinked="1"/>
        <c:majorTickMark val="none"/>
        <c:minorTickMark val="none"/>
        <c:tickLblPos val="nextTo"/>
        <c:crossAx val="3963481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'[Chart in Microsoft PowerPoint]Sheet1'!$B$1</c:f>
              <c:strCache>
                <c:ptCount val="1"/>
                <c:pt idx="0">
                  <c:v>LSR</c:v>
                </c:pt>
              </c:strCache>
            </c:strRef>
          </c:tx>
          <c:cat>
            <c:strRef>
              <c:f>'[Chart in Microsoft PowerPoint]Sheet1'!$A$2:$A$43</c:f>
              <c:strCache>
                <c:ptCount val="42"/>
                <c:pt idx="0">
                  <c:v>2007</c:v>
                </c:pt>
                <c:pt idx="1">
                  <c:v>Q2-07</c:v>
                </c:pt>
                <c:pt idx="2">
                  <c:v>Q3-07</c:v>
                </c:pt>
                <c:pt idx="3">
                  <c:v>Q4-07</c:v>
                </c:pt>
                <c:pt idx="4">
                  <c:v>2008</c:v>
                </c:pt>
                <c:pt idx="5">
                  <c:v>Q2-08</c:v>
                </c:pt>
                <c:pt idx="6">
                  <c:v>Q3-08</c:v>
                </c:pt>
                <c:pt idx="7">
                  <c:v>Q4-08</c:v>
                </c:pt>
                <c:pt idx="8">
                  <c:v>2009</c:v>
                </c:pt>
                <c:pt idx="9">
                  <c:v>Q2-09</c:v>
                </c:pt>
                <c:pt idx="10">
                  <c:v>Q3-09</c:v>
                </c:pt>
                <c:pt idx="11">
                  <c:v>Q4-09</c:v>
                </c:pt>
                <c:pt idx="12">
                  <c:v>2010</c:v>
                </c:pt>
                <c:pt idx="13">
                  <c:v>Q2-10</c:v>
                </c:pt>
                <c:pt idx="14">
                  <c:v>Q3-10</c:v>
                </c:pt>
                <c:pt idx="15">
                  <c:v>Q4-10</c:v>
                </c:pt>
                <c:pt idx="16">
                  <c:v>2011</c:v>
                </c:pt>
                <c:pt idx="17">
                  <c:v>Q2-11</c:v>
                </c:pt>
                <c:pt idx="18">
                  <c:v>Q3-11</c:v>
                </c:pt>
                <c:pt idx="19">
                  <c:v>Q4-11</c:v>
                </c:pt>
                <c:pt idx="20">
                  <c:v>2012</c:v>
                </c:pt>
                <c:pt idx="21">
                  <c:v>Q2-12</c:v>
                </c:pt>
                <c:pt idx="22">
                  <c:v>Q3-12</c:v>
                </c:pt>
                <c:pt idx="23">
                  <c:v>Q4-12</c:v>
                </c:pt>
                <c:pt idx="24">
                  <c:v>2013</c:v>
                </c:pt>
                <c:pt idx="25">
                  <c:v>Q2-13</c:v>
                </c:pt>
                <c:pt idx="26">
                  <c:v>Q3-13</c:v>
                </c:pt>
                <c:pt idx="27">
                  <c:v>Q4-13</c:v>
                </c:pt>
                <c:pt idx="28">
                  <c:v>2014</c:v>
                </c:pt>
                <c:pt idx="29">
                  <c:v>Q2-14</c:v>
                </c:pt>
                <c:pt idx="30">
                  <c:v>Q3-14</c:v>
                </c:pt>
                <c:pt idx="31">
                  <c:v>Q4-14</c:v>
                </c:pt>
                <c:pt idx="32">
                  <c:v>2015</c:v>
                </c:pt>
                <c:pt idx="33">
                  <c:v>Q2-15</c:v>
                </c:pt>
                <c:pt idx="34">
                  <c:v>Q3-15</c:v>
                </c:pt>
                <c:pt idx="35">
                  <c:v>Q4-15</c:v>
                </c:pt>
                <c:pt idx="36">
                  <c:v>2016</c:v>
                </c:pt>
                <c:pt idx="37">
                  <c:v>Q2-16</c:v>
                </c:pt>
                <c:pt idx="38">
                  <c:v>Q3-16</c:v>
                </c:pt>
                <c:pt idx="39">
                  <c:v>Q4-16</c:v>
                </c:pt>
                <c:pt idx="40">
                  <c:v>Q1-17</c:v>
                </c:pt>
                <c:pt idx="41">
                  <c:v>Q2-17P</c:v>
                </c:pt>
              </c:strCache>
            </c:strRef>
          </c:cat>
          <c:val>
            <c:numRef>
              <c:f>'[Chart in Microsoft PowerPoint]Sheet1'!$B$2:$B$43</c:f>
              <c:numCache>
                <c:formatCode>0.0%</c:formatCode>
                <c:ptCount val="42"/>
                <c:pt idx="0">
                  <c:v>1.710498524530097E-2</c:v>
                </c:pt>
                <c:pt idx="1">
                  <c:v>2.8914913916577273E-2</c:v>
                </c:pt>
                <c:pt idx="2">
                  <c:v>2.4975538615469049E-2</c:v>
                </c:pt>
                <c:pt idx="3">
                  <c:v>1.2621239982604955E-2</c:v>
                </c:pt>
                <c:pt idx="4">
                  <c:v>9.9648938826752236E-3</c:v>
                </c:pt>
                <c:pt idx="5">
                  <c:v>1.206327247968861E-2</c:v>
                </c:pt>
                <c:pt idx="6">
                  <c:v>1.0819578017849305E-2</c:v>
                </c:pt>
                <c:pt idx="7">
                  <c:v>1.3546668341320218E-2</c:v>
                </c:pt>
                <c:pt idx="8">
                  <c:v>3.6233192395109699E-3</c:v>
                </c:pt>
                <c:pt idx="9">
                  <c:v>-5.1481713065033843E-3</c:v>
                </c:pt>
                <c:pt idx="10">
                  <c:v>-1.1958792081776873E-2</c:v>
                </c:pt>
                <c:pt idx="11">
                  <c:v>-2.1733021013744067E-2</c:v>
                </c:pt>
                <c:pt idx="12">
                  <c:v>5.8306739799375692E-3</c:v>
                </c:pt>
                <c:pt idx="13">
                  <c:v>2.0899472712129618E-2</c:v>
                </c:pt>
                <c:pt idx="14">
                  <c:v>2.4876464749411978E-2</c:v>
                </c:pt>
                <c:pt idx="15">
                  <c:v>3.3133872495804156E-2</c:v>
                </c:pt>
                <c:pt idx="16">
                  <c:v>1.6328136479338361E-2</c:v>
                </c:pt>
                <c:pt idx="17">
                  <c:v>2.2674027073235993E-2</c:v>
                </c:pt>
                <c:pt idx="18">
                  <c:v>3.0603118070478011E-2</c:v>
                </c:pt>
                <c:pt idx="19">
                  <c:v>4.7499571964403436E-2</c:v>
                </c:pt>
                <c:pt idx="20">
                  <c:v>6.3110855928569173E-2</c:v>
                </c:pt>
                <c:pt idx="21">
                  <c:v>4.7338030398824331E-2</c:v>
                </c:pt>
                <c:pt idx="22">
                  <c:v>3.2708150225570116E-2</c:v>
                </c:pt>
                <c:pt idx="23">
                  <c:v>2.5238502130524164E-2</c:v>
                </c:pt>
                <c:pt idx="24">
                  <c:v>1.0539306401335873E-2</c:v>
                </c:pt>
                <c:pt idx="25">
                  <c:v>2.3559975218126715E-2</c:v>
                </c:pt>
                <c:pt idx="26">
                  <c:v>2.0324417584933866E-2</c:v>
                </c:pt>
                <c:pt idx="27">
                  <c:v>2.2536774671162777E-2</c:v>
                </c:pt>
                <c:pt idx="28">
                  <c:v>8.9582863522854831E-3</c:v>
                </c:pt>
                <c:pt idx="29">
                  <c:v>1.8272740583595883E-2</c:v>
                </c:pt>
                <c:pt idx="30">
                  <c:v>1.8497613463470536E-2</c:v>
                </c:pt>
                <c:pt idx="31">
                  <c:v>3.2189902271809484E-2</c:v>
                </c:pt>
                <c:pt idx="32">
                  <c:v>3.6547283746990213E-2</c:v>
                </c:pt>
                <c:pt idx="33">
                  <c:v>3.3586772429607475E-2</c:v>
                </c:pt>
                <c:pt idx="34">
                  <c:v>3.4761328703210748E-2</c:v>
                </c:pt>
                <c:pt idx="35">
                  <c:v>3.8300321408402532E-2</c:v>
                </c:pt>
                <c:pt idx="36">
                  <c:v>3.1E-2</c:v>
                </c:pt>
                <c:pt idx="37">
                  <c:v>8.9999999999999993E-3</c:v>
                </c:pt>
                <c:pt idx="38">
                  <c:v>1.2999999999999999E-2</c:v>
                </c:pt>
                <c:pt idx="39">
                  <c:v>0.01</c:v>
                </c:pt>
                <c:pt idx="40">
                  <c:v>1.6E-2</c:v>
                </c:pt>
                <c:pt idx="41">
                  <c:v>3.3000000000000002E-2</c:v>
                </c:pt>
              </c:numCache>
            </c:numRef>
          </c:val>
          <c:smooth val="0"/>
          <c:extLst>
            <c:ext xmlns:c16="http://schemas.microsoft.com/office/drawing/2014/chart" uri="{C3380CC4-5D6E-409C-BE32-E72D297353CC}">
              <c16:uniqueId val="{00000000-0E6A-4B68-ACB1-8C13BA4D2550}"/>
            </c:ext>
          </c:extLst>
        </c:ser>
        <c:ser>
          <c:idx val="1"/>
          <c:order val="1"/>
          <c:tx>
            <c:strRef>
              <c:f>'[Chart in Microsoft PowerPoint]Sheet1'!$C$1</c:f>
              <c:strCache>
                <c:ptCount val="1"/>
                <c:pt idx="0">
                  <c:v>FSR</c:v>
                </c:pt>
              </c:strCache>
            </c:strRef>
          </c:tx>
          <c:cat>
            <c:strRef>
              <c:f>'[Chart in Microsoft PowerPoint]Sheet1'!$A$2:$A$43</c:f>
              <c:strCache>
                <c:ptCount val="42"/>
                <c:pt idx="0">
                  <c:v>2007</c:v>
                </c:pt>
                <c:pt idx="1">
                  <c:v>Q2-07</c:v>
                </c:pt>
                <c:pt idx="2">
                  <c:v>Q3-07</c:v>
                </c:pt>
                <c:pt idx="3">
                  <c:v>Q4-07</c:v>
                </c:pt>
                <c:pt idx="4">
                  <c:v>2008</c:v>
                </c:pt>
                <c:pt idx="5">
                  <c:v>Q2-08</c:v>
                </c:pt>
                <c:pt idx="6">
                  <c:v>Q3-08</c:v>
                </c:pt>
                <c:pt idx="7">
                  <c:v>Q4-08</c:v>
                </c:pt>
                <c:pt idx="8">
                  <c:v>2009</c:v>
                </c:pt>
                <c:pt idx="9">
                  <c:v>Q2-09</c:v>
                </c:pt>
                <c:pt idx="10">
                  <c:v>Q3-09</c:v>
                </c:pt>
                <c:pt idx="11">
                  <c:v>Q4-09</c:v>
                </c:pt>
                <c:pt idx="12">
                  <c:v>2010</c:v>
                </c:pt>
                <c:pt idx="13">
                  <c:v>Q2-10</c:v>
                </c:pt>
                <c:pt idx="14">
                  <c:v>Q3-10</c:v>
                </c:pt>
                <c:pt idx="15">
                  <c:v>Q4-10</c:v>
                </c:pt>
                <c:pt idx="16">
                  <c:v>2011</c:v>
                </c:pt>
                <c:pt idx="17">
                  <c:v>Q2-11</c:v>
                </c:pt>
                <c:pt idx="18">
                  <c:v>Q3-11</c:v>
                </c:pt>
                <c:pt idx="19">
                  <c:v>Q4-11</c:v>
                </c:pt>
                <c:pt idx="20">
                  <c:v>2012</c:v>
                </c:pt>
                <c:pt idx="21">
                  <c:v>Q2-12</c:v>
                </c:pt>
                <c:pt idx="22">
                  <c:v>Q3-12</c:v>
                </c:pt>
                <c:pt idx="23">
                  <c:v>Q4-12</c:v>
                </c:pt>
                <c:pt idx="24">
                  <c:v>2013</c:v>
                </c:pt>
                <c:pt idx="25">
                  <c:v>Q2-13</c:v>
                </c:pt>
                <c:pt idx="26">
                  <c:v>Q3-13</c:v>
                </c:pt>
                <c:pt idx="27">
                  <c:v>Q4-13</c:v>
                </c:pt>
                <c:pt idx="28">
                  <c:v>2014</c:v>
                </c:pt>
                <c:pt idx="29">
                  <c:v>Q2-14</c:v>
                </c:pt>
                <c:pt idx="30">
                  <c:v>Q3-14</c:v>
                </c:pt>
                <c:pt idx="31">
                  <c:v>Q4-14</c:v>
                </c:pt>
                <c:pt idx="32">
                  <c:v>2015</c:v>
                </c:pt>
                <c:pt idx="33">
                  <c:v>Q2-15</c:v>
                </c:pt>
                <c:pt idx="34">
                  <c:v>Q3-15</c:v>
                </c:pt>
                <c:pt idx="35">
                  <c:v>Q4-15</c:v>
                </c:pt>
                <c:pt idx="36">
                  <c:v>2016</c:v>
                </c:pt>
                <c:pt idx="37">
                  <c:v>Q2-16</c:v>
                </c:pt>
                <c:pt idx="38">
                  <c:v>Q3-16</c:v>
                </c:pt>
                <c:pt idx="39">
                  <c:v>Q4-16</c:v>
                </c:pt>
                <c:pt idx="40">
                  <c:v>Q1-17</c:v>
                </c:pt>
                <c:pt idx="41">
                  <c:v>Q2-17P</c:v>
                </c:pt>
              </c:strCache>
            </c:strRef>
          </c:cat>
          <c:val>
            <c:numRef>
              <c:f>'[Chart in Microsoft PowerPoint]Sheet1'!$C$2:$C$43</c:f>
              <c:numCache>
                <c:formatCode>0.0%</c:formatCode>
                <c:ptCount val="42"/>
                <c:pt idx="0">
                  <c:v>-7.5939502049206945E-3</c:v>
                </c:pt>
                <c:pt idx="1">
                  <c:v>8.8172726012084937E-3</c:v>
                </c:pt>
                <c:pt idx="2">
                  <c:v>1.2378164913406466E-2</c:v>
                </c:pt>
                <c:pt idx="3">
                  <c:v>-1.4166316978361097E-3</c:v>
                </c:pt>
                <c:pt idx="4">
                  <c:v>1.2249951471090589E-3</c:v>
                </c:pt>
                <c:pt idx="5">
                  <c:v>-5.2129982148811397E-3</c:v>
                </c:pt>
                <c:pt idx="6">
                  <c:v>-2.6062387562488628E-2</c:v>
                </c:pt>
                <c:pt idx="7">
                  <c:v>-4.7752469227641044E-2</c:v>
                </c:pt>
                <c:pt idx="8">
                  <c:v>-3.5278729005658975E-2</c:v>
                </c:pt>
                <c:pt idx="9">
                  <c:v>-4.9158501928111241E-2</c:v>
                </c:pt>
                <c:pt idx="10">
                  <c:v>-5.6147443572240399E-2</c:v>
                </c:pt>
                <c:pt idx="11">
                  <c:v>-2.9675345713265373E-2</c:v>
                </c:pt>
                <c:pt idx="12">
                  <c:v>-1.317125924389361E-2</c:v>
                </c:pt>
                <c:pt idx="13">
                  <c:v>-7.6733765893466019E-3</c:v>
                </c:pt>
                <c:pt idx="14">
                  <c:v>1.4625622536770385E-2</c:v>
                </c:pt>
                <c:pt idx="15">
                  <c:v>1.7711562127585945E-2</c:v>
                </c:pt>
                <c:pt idx="16">
                  <c:v>1.8236612876738171E-2</c:v>
                </c:pt>
                <c:pt idx="17">
                  <c:v>2.5214088783965583E-2</c:v>
                </c:pt>
                <c:pt idx="18">
                  <c:v>1.1410523212470578E-2</c:v>
                </c:pt>
                <c:pt idx="19">
                  <c:v>1.2564564204408433E-2</c:v>
                </c:pt>
                <c:pt idx="20">
                  <c:v>2.6878925337859041E-2</c:v>
                </c:pt>
                <c:pt idx="21">
                  <c:v>1.2870144662260828E-2</c:v>
                </c:pt>
                <c:pt idx="22">
                  <c:v>2.2812240132161102E-2</c:v>
                </c:pt>
                <c:pt idx="23">
                  <c:v>1.0593124717525377E-2</c:v>
                </c:pt>
                <c:pt idx="24">
                  <c:v>2.4775160252234053E-3</c:v>
                </c:pt>
                <c:pt idx="25">
                  <c:v>1.4479195103804306E-2</c:v>
                </c:pt>
                <c:pt idx="26">
                  <c:v>2.9420947903997024E-3</c:v>
                </c:pt>
                <c:pt idx="27">
                  <c:v>9.5276466946796791E-3</c:v>
                </c:pt>
                <c:pt idx="28">
                  <c:v>5.1161234507437888E-3</c:v>
                </c:pt>
                <c:pt idx="29">
                  <c:v>8.7580571464219645E-3</c:v>
                </c:pt>
                <c:pt idx="30">
                  <c:v>2.2325474629416212E-2</c:v>
                </c:pt>
                <c:pt idx="31">
                  <c:v>3.6147760127763967E-2</c:v>
                </c:pt>
                <c:pt idx="32">
                  <c:v>3.9096072422398293E-2</c:v>
                </c:pt>
                <c:pt idx="33">
                  <c:v>2.8689494140278608E-2</c:v>
                </c:pt>
                <c:pt idx="34">
                  <c:v>1.912738988861655E-2</c:v>
                </c:pt>
                <c:pt idx="35">
                  <c:v>2.2677768243604187E-4</c:v>
                </c:pt>
                <c:pt idx="36">
                  <c:v>4.0000000000000001E-3</c:v>
                </c:pt>
                <c:pt idx="37">
                  <c:v>-7.0000000000000001E-3</c:v>
                </c:pt>
                <c:pt idx="38">
                  <c:v>-8.0000000000000002E-3</c:v>
                </c:pt>
                <c:pt idx="39">
                  <c:v>-1.9E-2</c:v>
                </c:pt>
                <c:pt idx="40">
                  <c:v>-8.0000000000000002E-3</c:v>
                </c:pt>
                <c:pt idx="41">
                  <c:v>1.2999999999999999E-2</c:v>
                </c:pt>
              </c:numCache>
            </c:numRef>
          </c:val>
          <c:smooth val="0"/>
          <c:extLst>
            <c:ext xmlns:c16="http://schemas.microsoft.com/office/drawing/2014/chart" uri="{C3380CC4-5D6E-409C-BE32-E72D297353CC}">
              <c16:uniqueId val="{00000001-0E6A-4B68-ACB1-8C13BA4D2550}"/>
            </c:ext>
          </c:extLst>
        </c:ser>
        <c:ser>
          <c:idx val="2"/>
          <c:order val="2"/>
          <c:tx>
            <c:strRef>
              <c:f>'[Chart in Microsoft PowerPoint]Sheet1'!$D$1</c:f>
              <c:strCache>
                <c:ptCount val="1"/>
                <c:pt idx="0">
                  <c:v>LSR w/o MCD</c:v>
                </c:pt>
              </c:strCache>
            </c:strRef>
          </c:tx>
          <c:cat>
            <c:strRef>
              <c:f>'[Chart in Microsoft PowerPoint]Sheet1'!$A$2:$A$43</c:f>
              <c:strCache>
                <c:ptCount val="42"/>
                <c:pt idx="0">
                  <c:v>2007</c:v>
                </c:pt>
                <c:pt idx="1">
                  <c:v>Q2-07</c:v>
                </c:pt>
                <c:pt idx="2">
                  <c:v>Q3-07</c:v>
                </c:pt>
                <c:pt idx="3">
                  <c:v>Q4-07</c:v>
                </c:pt>
                <c:pt idx="4">
                  <c:v>2008</c:v>
                </c:pt>
                <c:pt idx="5">
                  <c:v>Q2-08</c:v>
                </c:pt>
                <c:pt idx="6">
                  <c:v>Q3-08</c:v>
                </c:pt>
                <c:pt idx="7">
                  <c:v>Q4-08</c:v>
                </c:pt>
                <c:pt idx="8">
                  <c:v>2009</c:v>
                </c:pt>
                <c:pt idx="9">
                  <c:v>Q2-09</c:v>
                </c:pt>
                <c:pt idx="10">
                  <c:v>Q3-09</c:v>
                </c:pt>
                <c:pt idx="11">
                  <c:v>Q4-09</c:v>
                </c:pt>
                <c:pt idx="12">
                  <c:v>2010</c:v>
                </c:pt>
                <c:pt idx="13">
                  <c:v>Q2-10</c:v>
                </c:pt>
                <c:pt idx="14">
                  <c:v>Q3-10</c:v>
                </c:pt>
                <c:pt idx="15">
                  <c:v>Q4-10</c:v>
                </c:pt>
                <c:pt idx="16">
                  <c:v>2011</c:v>
                </c:pt>
                <c:pt idx="17">
                  <c:v>Q2-11</c:v>
                </c:pt>
                <c:pt idx="18">
                  <c:v>Q3-11</c:v>
                </c:pt>
                <c:pt idx="19">
                  <c:v>Q4-11</c:v>
                </c:pt>
                <c:pt idx="20">
                  <c:v>2012</c:v>
                </c:pt>
                <c:pt idx="21">
                  <c:v>Q2-12</c:v>
                </c:pt>
                <c:pt idx="22">
                  <c:v>Q3-12</c:v>
                </c:pt>
                <c:pt idx="23">
                  <c:v>Q4-12</c:v>
                </c:pt>
                <c:pt idx="24">
                  <c:v>2013</c:v>
                </c:pt>
                <c:pt idx="25">
                  <c:v>Q2-13</c:v>
                </c:pt>
                <c:pt idx="26">
                  <c:v>Q3-13</c:v>
                </c:pt>
                <c:pt idx="27">
                  <c:v>Q4-13</c:v>
                </c:pt>
                <c:pt idx="28">
                  <c:v>2014</c:v>
                </c:pt>
                <c:pt idx="29">
                  <c:v>Q2-14</c:v>
                </c:pt>
                <c:pt idx="30">
                  <c:v>Q3-14</c:v>
                </c:pt>
                <c:pt idx="31">
                  <c:v>Q4-14</c:v>
                </c:pt>
                <c:pt idx="32">
                  <c:v>2015</c:v>
                </c:pt>
                <c:pt idx="33">
                  <c:v>Q2-15</c:v>
                </c:pt>
                <c:pt idx="34">
                  <c:v>Q3-15</c:v>
                </c:pt>
                <c:pt idx="35">
                  <c:v>Q4-15</c:v>
                </c:pt>
                <c:pt idx="36">
                  <c:v>2016</c:v>
                </c:pt>
                <c:pt idx="37">
                  <c:v>Q2-16</c:v>
                </c:pt>
                <c:pt idx="38">
                  <c:v>Q3-16</c:v>
                </c:pt>
                <c:pt idx="39">
                  <c:v>Q4-16</c:v>
                </c:pt>
                <c:pt idx="40">
                  <c:v>Q1-17</c:v>
                </c:pt>
                <c:pt idx="41">
                  <c:v>Q2-17P</c:v>
                </c:pt>
              </c:strCache>
            </c:strRef>
          </c:cat>
          <c:val>
            <c:numRef>
              <c:f>'[Chart in Microsoft PowerPoint]Sheet1'!$D$2:$D$43</c:f>
              <c:numCache>
                <c:formatCode>0.0%</c:formatCode>
                <c:ptCount val="42"/>
                <c:pt idx="0">
                  <c:v>4.8585044722079494E-3</c:v>
                </c:pt>
                <c:pt idx="1">
                  <c:v>1.931394869403422E-2</c:v>
                </c:pt>
                <c:pt idx="2">
                  <c:v>1.3125459004708644E-2</c:v>
                </c:pt>
                <c:pt idx="3">
                  <c:v>3.3418960220703677E-3</c:v>
                </c:pt>
                <c:pt idx="4">
                  <c:v>1.1752542917165397E-3</c:v>
                </c:pt>
                <c:pt idx="5">
                  <c:v>1.9337818679651072E-3</c:v>
                </c:pt>
                <c:pt idx="6">
                  <c:v>-5.887072710116157E-3</c:v>
                </c:pt>
                <c:pt idx="7">
                  <c:v>-3.2860010010301826E-3</c:v>
                </c:pt>
                <c:pt idx="8">
                  <c:v>-1.6257239704905814E-2</c:v>
                </c:pt>
                <c:pt idx="9">
                  <c:v>-2.3549027992073448E-2</c:v>
                </c:pt>
                <c:pt idx="10">
                  <c:v>-2.8897880818264266E-2</c:v>
                </c:pt>
                <c:pt idx="11">
                  <c:v>-3.2152102334048138E-2</c:v>
                </c:pt>
                <c:pt idx="12">
                  <c:v>1.7903524105366878E-3</c:v>
                </c:pt>
                <c:pt idx="13">
                  <c:v>1.380502459919543E-2</c:v>
                </c:pt>
                <c:pt idx="14">
                  <c:v>1.2484264294096154E-2</c:v>
                </c:pt>
                <c:pt idx="15">
                  <c:v>2.8345881618938841E-2</c:v>
                </c:pt>
                <c:pt idx="16">
                  <c:v>1.0671413217259441E-2</c:v>
                </c:pt>
                <c:pt idx="17">
                  <c:v>1.2707706792288385E-2</c:v>
                </c:pt>
                <c:pt idx="18">
                  <c:v>2.4622746396928373E-2</c:v>
                </c:pt>
                <c:pt idx="19">
                  <c:v>3.70089746090091E-2</c:v>
                </c:pt>
                <c:pt idx="20">
                  <c:v>5.1166460458825724E-2</c:v>
                </c:pt>
                <c:pt idx="21">
                  <c:v>5.2569022916687282E-2</c:v>
                </c:pt>
                <c:pt idx="22">
                  <c:v>4.2262206360396799E-2</c:v>
                </c:pt>
                <c:pt idx="23">
                  <c:v>3.5498612058022121E-2</c:v>
                </c:pt>
                <c:pt idx="24">
                  <c:v>2.0550213166867889E-2</c:v>
                </c:pt>
                <c:pt idx="25">
                  <c:v>2.9582682626884679E-2</c:v>
                </c:pt>
                <c:pt idx="26">
                  <c:v>2.6242501299341442E-2</c:v>
                </c:pt>
                <c:pt idx="27">
                  <c:v>2.6328411103519921E-2</c:v>
                </c:pt>
                <c:pt idx="28">
                  <c:v>1.9849497406165283E-2</c:v>
                </c:pt>
                <c:pt idx="29">
                  <c:v>3.2232847006608244E-2</c:v>
                </c:pt>
                <c:pt idx="30">
                  <c:v>4.0104254571826994E-2</c:v>
                </c:pt>
                <c:pt idx="31">
                  <c:v>5.282830652128067E-2</c:v>
                </c:pt>
                <c:pt idx="32">
                  <c:v>6.0850783181533211E-2</c:v>
                </c:pt>
                <c:pt idx="33">
                  <c:v>5.4408557412470443E-2</c:v>
                </c:pt>
                <c:pt idx="34">
                  <c:v>4.4771202834662321E-2</c:v>
                </c:pt>
                <c:pt idx="35">
                  <c:v>3.1034336367143318E-2</c:v>
                </c:pt>
                <c:pt idx="36">
                  <c:v>2.1999999999999999E-2</c:v>
                </c:pt>
                <c:pt idx="37">
                  <c:v>6.0000000000000001E-3</c:v>
                </c:pt>
                <c:pt idx="38">
                  <c:v>1.2999999999999999E-2</c:v>
                </c:pt>
                <c:pt idx="39">
                  <c:v>1.9E-2</c:v>
                </c:pt>
              </c:numCache>
            </c:numRef>
          </c:val>
          <c:smooth val="0"/>
          <c:extLst>
            <c:ext xmlns:c16="http://schemas.microsoft.com/office/drawing/2014/chart" uri="{C3380CC4-5D6E-409C-BE32-E72D297353CC}">
              <c16:uniqueId val="{00000002-0E6A-4B68-ACB1-8C13BA4D2550}"/>
            </c:ext>
          </c:extLst>
        </c:ser>
        <c:dLbls>
          <c:showLegendKey val="0"/>
          <c:showVal val="0"/>
          <c:showCatName val="0"/>
          <c:showSerName val="0"/>
          <c:showPercent val="0"/>
          <c:showBubbleSize val="0"/>
        </c:dLbls>
        <c:marker val="1"/>
        <c:smooth val="0"/>
        <c:axId val="189291136"/>
        <c:axId val="189366656"/>
      </c:lineChart>
      <c:catAx>
        <c:axId val="189291136"/>
        <c:scaling>
          <c:orientation val="minMax"/>
        </c:scaling>
        <c:delete val="0"/>
        <c:axPos val="b"/>
        <c:numFmt formatCode="General" sourceLinked="0"/>
        <c:majorTickMark val="out"/>
        <c:minorTickMark val="none"/>
        <c:tickLblPos val="nextTo"/>
        <c:crossAx val="189366656"/>
        <c:crosses val="autoZero"/>
        <c:auto val="1"/>
        <c:lblAlgn val="ctr"/>
        <c:lblOffset val="100"/>
        <c:noMultiLvlLbl val="0"/>
      </c:catAx>
      <c:valAx>
        <c:axId val="189366656"/>
        <c:scaling>
          <c:orientation val="minMax"/>
        </c:scaling>
        <c:delete val="0"/>
        <c:axPos val="l"/>
        <c:majorGridlines/>
        <c:numFmt formatCode="0.0%" sourceLinked="1"/>
        <c:majorTickMark val="out"/>
        <c:minorTickMark val="none"/>
        <c:tickLblPos val="nextTo"/>
        <c:crossAx val="189291136"/>
        <c:crosses val="autoZero"/>
        <c:crossBetween val="between"/>
      </c:valAx>
    </c:plotArea>
    <c:legend>
      <c:legendPos val="r"/>
      <c:overlay val="0"/>
    </c:legend>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2016</c:v>
                </c:pt>
              </c:strCache>
            </c:strRef>
          </c:tx>
          <c:invertIfNegative val="0"/>
          <c:dLbls>
            <c:dLbl>
              <c:idx val="3"/>
              <c:layout>
                <c:manualLayout>
                  <c:x val="-1.1574074074074073E-2"/>
                  <c:y val="-3.08641975308641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26B-422D-9333-EB071E52448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Germany</c:v>
                </c:pt>
                <c:pt idx="1">
                  <c:v>France</c:v>
                </c:pt>
                <c:pt idx="2">
                  <c:v>Netherlands</c:v>
                </c:pt>
                <c:pt idx="3">
                  <c:v>Eurozone</c:v>
                </c:pt>
                <c:pt idx="4">
                  <c:v>United Kingdom</c:v>
                </c:pt>
              </c:strCache>
            </c:strRef>
          </c:cat>
          <c:val>
            <c:numRef>
              <c:f>Sheet1!$B$2:$B$6</c:f>
              <c:numCache>
                <c:formatCode>0.0%</c:formatCode>
                <c:ptCount val="5"/>
                <c:pt idx="0">
                  <c:v>1.7999999999999999E-2</c:v>
                </c:pt>
                <c:pt idx="1">
                  <c:v>1.0999999999999999E-2</c:v>
                </c:pt>
                <c:pt idx="2">
                  <c:v>0.02</c:v>
                </c:pt>
                <c:pt idx="3">
                  <c:v>1.7000000000000001E-2</c:v>
                </c:pt>
                <c:pt idx="4">
                  <c:v>1.7999999999999999E-2</c:v>
                </c:pt>
              </c:numCache>
            </c:numRef>
          </c:val>
          <c:extLst>
            <c:ext xmlns:c16="http://schemas.microsoft.com/office/drawing/2014/chart" uri="{C3380CC4-5D6E-409C-BE32-E72D297353CC}">
              <c16:uniqueId val="{00000001-226B-422D-9333-EB071E524487}"/>
            </c:ext>
          </c:extLst>
        </c:ser>
        <c:ser>
          <c:idx val="1"/>
          <c:order val="1"/>
          <c:tx>
            <c:strRef>
              <c:f>Sheet1!$C$1</c:f>
              <c:strCache>
                <c:ptCount val="1"/>
                <c:pt idx="0">
                  <c:v>2017</c:v>
                </c:pt>
              </c:strCache>
            </c:strRef>
          </c:tx>
          <c:invertIfNegative val="0"/>
          <c:dLbls>
            <c:dLbl>
              <c:idx val="4"/>
              <c:layout>
                <c:manualLayout>
                  <c:x val="3.472222222222222E-3"/>
                  <c:y val="-3.08641975308641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6B-422D-9333-EB071E52448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Germany</c:v>
                </c:pt>
                <c:pt idx="1">
                  <c:v>France</c:v>
                </c:pt>
                <c:pt idx="2">
                  <c:v>Netherlands</c:v>
                </c:pt>
                <c:pt idx="3">
                  <c:v>Eurozone</c:v>
                </c:pt>
                <c:pt idx="4">
                  <c:v>United Kingdom</c:v>
                </c:pt>
              </c:strCache>
            </c:strRef>
          </c:cat>
          <c:val>
            <c:numRef>
              <c:f>Sheet1!$C$2:$C$6</c:f>
              <c:numCache>
                <c:formatCode>0.0%</c:formatCode>
                <c:ptCount val="5"/>
                <c:pt idx="0">
                  <c:v>1.9E-2</c:v>
                </c:pt>
                <c:pt idx="1">
                  <c:v>1.4999999999999999E-2</c:v>
                </c:pt>
                <c:pt idx="2">
                  <c:v>2.1999999999999999E-2</c:v>
                </c:pt>
                <c:pt idx="3">
                  <c:v>1.9E-2</c:v>
                </c:pt>
                <c:pt idx="4">
                  <c:v>1.6E-2</c:v>
                </c:pt>
              </c:numCache>
            </c:numRef>
          </c:val>
          <c:extLst>
            <c:ext xmlns:c16="http://schemas.microsoft.com/office/drawing/2014/chart" uri="{C3380CC4-5D6E-409C-BE32-E72D297353CC}">
              <c16:uniqueId val="{00000003-226B-422D-9333-EB071E524487}"/>
            </c:ext>
          </c:extLst>
        </c:ser>
        <c:ser>
          <c:idx val="2"/>
          <c:order val="2"/>
          <c:tx>
            <c:strRef>
              <c:f>Sheet1!$D$1</c:f>
              <c:strCache>
                <c:ptCount val="1"/>
                <c:pt idx="0">
                  <c:v>2018</c:v>
                </c:pt>
              </c:strCache>
            </c:strRef>
          </c:tx>
          <c:invertIfNegative val="0"/>
          <c:dLbls>
            <c:dLbl>
              <c:idx val="2"/>
              <c:layout>
                <c:manualLayout>
                  <c:x val="1.1574074074074073E-2"/>
                  <c:y val="-3.08641975308641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6B-422D-9333-EB071E524487}"/>
                </c:ext>
              </c:extLst>
            </c:dLbl>
            <c:dLbl>
              <c:idx val="4"/>
              <c:layout>
                <c:manualLayout>
                  <c:x val="1.504629629629629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26B-422D-9333-EB071E52448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Germany</c:v>
                </c:pt>
                <c:pt idx="1">
                  <c:v>France</c:v>
                </c:pt>
                <c:pt idx="2">
                  <c:v>Netherlands</c:v>
                </c:pt>
                <c:pt idx="3">
                  <c:v>Eurozone</c:v>
                </c:pt>
                <c:pt idx="4">
                  <c:v>United Kingdom</c:v>
                </c:pt>
              </c:strCache>
            </c:strRef>
          </c:cat>
          <c:val>
            <c:numRef>
              <c:f>Sheet1!$D$2:$D$6</c:f>
              <c:numCache>
                <c:formatCode>0.0%</c:formatCode>
                <c:ptCount val="5"/>
                <c:pt idx="0">
                  <c:v>1.7999999999999999E-2</c:v>
                </c:pt>
                <c:pt idx="1">
                  <c:v>1.6E-2</c:v>
                </c:pt>
                <c:pt idx="2">
                  <c:v>1.9E-2</c:v>
                </c:pt>
                <c:pt idx="3">
                  <c:v>1.7000000000000001E-2</c:v>
                </c:pt>
                <c:pt idx="4">
                  <c:v>1.4E-2</c:v>
                </c:pt>
              </c:numCache>
            </c:numRef>
          </c:val>
          <c:extLst>
            <c:ext xmlns:c16="http://schemas.microsoft.com/office/drawing/2014/chart" uri="{C3380CC4-5D6E-409C-BE32-E72D297353CC}">
              <c16:uniqueId val="{00000006-226B-422D-9333-EB071E524487}"/>
            </c:ext>
          </c:extLst>
        </c:ser>
        <c:dLbls>
          <c:dLblPos val="outEnd"/>
          <c:showLegendKey val="0"/>
          <c:showVal val="1"/>
          <c:showCatName val="0"/>
          <c:showSerName val="0"/>
          <c:showPercent val="0"/>
          <c:showBubbleSize val="0"/>
        </c:dLbls>
        <c:gapWidth val="150"/>
        <c:axId val="177738880"/>
        <c:axId val="177740416"/>
      </c:barChart>
      <c:catAx>
        <c:axId val="177738880"/>
        <c:scaling>
          <c:orientation val="minMax"/>
        </c:scaling>
        <c:delete val="0"/>
        <c:axPos val="b"/>
        <c:numFmt formatCode="General" sourceLinked="0"/>
        <c:majorTickMark val="out"/>
        <c:minorTickMark val="none"/>
        <c:tickLblPos val="nextTo"/>
        <c:crossAx val="177740416"/>
        <c:crosses val="autoZero"/>
        <c:auto val="1"/>
        <c:lblAlgn val="ctr"/>
        <c:lblOffset val="100"/>
        <c:noMultiLvlLbl val="0"/>
      </c:catAx>
      <c:valAx>
        <c:axId val="177740416"/>
        <c:scaling>
          <c:orientation val="minMax"/>
        </c:scaling>
        <c:delete val="0"/>
        <c:axPos val="l"/>
        <c:majorGridlines/>
        <c:numFmt formatCode="0.0%" sourceLinked="1"/>
        <c:majorTickMark val="out"/>
        <c:minorTickMark val="none"/>
        <c:tickLblPos val="nextTo"/>
        <c:crossAx val="1777388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2016</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Brazil</c:v>
                </c:pt>
                <c:pt idx="1">
                  <c:v>Russia</c:v>
                </c:pt>
                <c:pt idx="2">
                  <c:v>India</c:v>
                </c:pt>
                <c:pt idx="3">
                  <c:v>China</c:v>
                </c:pt>
              </c:strCache>
            </c:strRef>
          </c:cat>
          <c:val>
            <c:numRef>
              <c:f>Sheet1!$B$2:$B$5</c:f>
              <c:numCache>
                <c:formatCode>0.0%</c:formatCode>
                <c:ptCount val="4"/>
                <c:pt idx="0">
                  <c:v>-3.5999999999999997E-2</c:v>
                </c:pt>
                <c:pt idx="1">
                  <c:v>-2E-3</c:v>
                </c:pt>
                <c:pt idx="2">
                  <c:v>6.9000000000000006E-2</c:v>
                </c:pt>
                <c:pt idx="3">
                  <c:v>6.7000000000000004E-2</c:v>
                </c:pt>
              </c:numCache>
            </c:numRef>
          </c:val>
          <c:extLst>
            <c:ext xmlns:c16="http://schemas.microsoft.com/office/drawing/2014/chart" uri="{C3380CC4-5D6E-409C-BE32-E72D297353CC}">
              <c16:uniqueId val="{00000000-73DF-4BE1-A230-67BAB60162C3}"/>
            </c:ext>
          </c:extLst>
        </c:ser>
        <c:ser>
          <c:idx val="1"/>
          <c:order val="1"/>
          <c:tx>
            <c:strRef>
              <c:f>Sheet1!$C$1</c:f>
              <c:strCache>
                <c:ptCount val="1"/>
                <c:pt idx="0">
                  <c:v>2017</c:v>
                </c:pt>
              </c:strCache>
            </c:strRef>
          </c:tx>
          <c:invertIfNegative val="0"/>
          <c:dLbls>
            <c:dLbl>
              <c:idx val="0"/>
              <c:layout>
                <c:manualLayout>
                  <c:x val="4.6296296296296294E-3"/>
                  <c:y val="3.08641975308641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DF-4BE1-A230-67BAB60162C3}"/>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Brazil</c:v>
                </c:pt>
                <c:pt idx="1">
                  <c:v>Russia</c:v>
                </c:pt>
                <c:pt idx="2">
                  <c:v>India</c:v>
                </c:pt>
                <c:pt idx="3">
                  <c:v>China</c:v>
                </c:pt>
              </c:strCache>
            </c:strRef>
          </c:cat>
          <c:val>
            <c:numRef>
              <c:f>Sheet1!$C$2:$C$5</c:f>
              <c:numCache>
                <c:formatCode>0.0%</c:formatCode>
                <c:ptCount val="4"/>
                <c:pt idx="0">
                  <c:v>4.0000000000000001E-3</c:v>
                </c:pt>
                <c:pt idx="1">
                  <c:v>1.4E-2</c:v>
                </c:pt>
                <c:pt idx="2">
                  <c:v>7.1999999999999995E-2</c:v>
                </c:pt>
                <c:pt idx="3">
                  <c:v>6.6000000000000003E-2</c:v>
                </c:pt>
              </c:numCache>
            </c:numRef>
          </c:val>
          <c:extLst>
            <c:ext xmlns:c16="http://schemas.microsoft.com/office/drawing/2014/chart" uri="{C3380CC4-5D6E-409C-BE32-E72D297353CC}">
              <c16:uniqueId val="{00000002-73DF-4BE1-A230-67BAB60162C3}"/>
            </c:ext>
          </c:extLst>
        </c:ser>
        <c:ser>
          <c:idx val="2"/>
          <c:order val="2"/>
          <c:tx>
            <c:strRef>
              <c:f>Sheet1!$D$1</c:f>
              <c:strCache>
                <c:ptCount val="1"/>
                <c:pt idx="0">
                  <c:v>2018</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Brazil</c:v>
                </c:pt>
                <c:pt idx="1">
                  <c:v>Russia</c:v>
                </c:pt>
                <c:pt idx="2">
                  <c:v>India</c:v>
                </c:pt>
                <c:pt idx="3">
                  <c:v>China</c:v>
                </c:pt>
              </c:strCache>
            </c:strRef>
          </c:cat>
          <c:val>
            <c:numRef>
              <c:f>Sheet1!$D$2:$D$5</c:f>
              <c:numCache>
                <c:formatCode>0.0%</c:formatCode>
                <c:ptCount val="4"/>
                <c:pt idx="0">
                  <c:v>1.9E-2</c:v>
                </c:pt>
                <c:pt idx="1">
                  <c:v>1.6E-2</c:v>
                </c:pt>
                <c:pt idx="2">
                  <c:v>7.4999999999999997E-2</c:v>
                </c:pt>
                <c:pt idx="3">
                  <c:v>6.0999999999999999E-2</c:v>
                </c:pt>
              </c:numCache>
            </c:numRef>
          </c:val>
          <c:extLst>
            <c:ext xmlns:c16="http://schemas.microsoft.com/office/drawing/2014/chart" uri="{C3380CC4-5D6E-409C-BE32-E72D297353CC}">
              <c16:uniqueId val="{00000003-73DF-4BE1-A230-67BAB60162C3}"/>
            </c:ext>
          </c:extLst>
        </c:ser>
        <c:dLbls>
          <c:dLblPos val="outEnd"/>
          <c:showLegendKey val="0"/>
          <c:showVal val="1"/>
          <c:showCatName val="0"/>
          <c:showSerName val="0"/>
          <c:showPercent val="0"/>
          <c:showBubbleSize val="0"/>
        </c:dLbls>
        <c:gapWidth val="150"/>
        <c:axId val="177794048"/>
        <c:axId val="177484544"/>
      </c:barChart>
      <c:catAx>
        <c:axId val="177794048"/>
        <c:scaling>
          <c:orientation val="minMax"/>
        </c:scaling>
        <c:delete val="0"/>
        <c:axPos val="b"/>
        <c:numFmt formatCode="General" sourceLinked="0"/>
        <c:majorTickMark val="out"/>
        <c:minorTickMark val="none"/>
        <c:tickLblPos val="low"/>
        <c:crossAx val="177484544"/>
        <c:crosses val="autoZero"/>
        <c:auto val="1"/>
        <c:lblAlgn val="ctr"/>
        <c:lblOffset val="100"/>
        <c:noMultiLvlLbl val="0"/>
      </c:catAx>
      <c:valAx>
        <c:axId val="177484544"/>
        <c:scaling>
          <c:orientation val="minMax"/>
        </c:scaling>
        <c:delete val="0"/>
        <c:axPos val="l"/>
        <c:majorGridlines/>
        <c:numFmt formatCode="0.0%" sourceLinked="1"/>
        <c:majorTickMark val="out"/>
        <c:minorTickMark val="none"/>
        <c:tickLblPos val="nextTo"/>
        <c:crossAx val="177794048"/>
        <c:crossesAt val="1"/>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2016</c:v>
                </c:pt>
              </c:strCache>
            </c:strRef>
          </c:tx>
          <c:invertIfNegative val="0"/>
          <c:dLbls>
            <c:dLbl>
              <c:idx val="0"/>
              <c:layout>
                <c:manualLayout>
                  <c:x val="-1.2731481481481481E-2"/>
                  <c:y val="3.08641975308641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33-43D0-80FC-154AA7560588}"/>
                </c:ext>
              </c:extLst>
            </c:dLbl>
            <c:dLbl>
              <c:idx val="1"/>
              <c:layout>
                <c:manualLayout>
                  <c:x val="-8.101851851851851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33-43D0-80FC-154AA7560588}"/>
                </c:ext>
              </c:extLst>
            </c:dLbl>
            <c:dLbl>
              <c:idx val="2"/>
              <c:layout>
                <c:manualLayout>
                  <c:x val="-3.472222222222222E-3"/>
                  <c:y val="-3.08641975308641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33-43D0-80FC-154AA756058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Japan</c:v>
                </c:pt>
                <c:pt idx="1">
                  <c:v>South Korea</c:v>
                </c:pt>
                <c:pt idx="2">
                  <c:v>Taiwan</c:v>
                </c:pt>
                <c:pt idx="3">
                  <c:v>Hong Kong</c:v>
                </c:pt>
                <c:pt idx="4">
                  <c:v>Australia</c:v>
                </c:pt>
              </c:strCache>
            </c:strRef>
          </c:cat>
          <c:val>
            <c:numRef>
              <c:f>Sheet1!$B$2:$B$6</c:f>
              <c:numCache>
                <c:formatCode>0.0%</c:formatCode>
                <c:ptCount val="5"/>
                <c:pt idx="0">
                  <c:v>0.01</c:v>
                </c:pt>
                <c:pt idx="1">
                  <c:v>2.8000000000000001E-2</c:v>
                </c:pt>
                <c:pt idx="2">
                  <c:v>1.4999999999999999E-2</c:v>
                </c:pt>
                <c:pt idx="3">
                  <c:v>0.02</c:v>
                </c:pt>
                <c:pt idx="4">
                  <c:v>2.5000000000000001E-2</c:v>
                </c:pt>
              </c:numCache>
            </c:numRef>
          </c:val>
          <c:extLst>
            <c:ext xmlns:c16="http://schemas.microsoft.com/office/drawing/2014/chart" uri="{C3380CC4-5D6E-409C-BE32-E72D297353CC}">
              <c16:uniqueId val="{00000003-BC33-43D0-80FC-154AA7560588}"/>
            </c:ext>
          </c:extLst>
        </c:ser>
        <c:ser>
          <c:idx val="1"/>
          <c:order val="1"/>
          <c:tx>
            <c:strRef>
              <c:f>Sheet1!$C$1</c:f>
              <c:strCache>
                <c:ptCount val="1"/>
                <c:pt idx="0">
                  <c:v>2017</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Japan</c:v>
                </c:pt>
                <c:pt idx="1">
                  <c:v>South Korea</c:v>
                </c:pt>
                <c:pt idx="2">
                  <c:v>Taiwan</c:v>
                </c:pt>
                <c:pt idx="3">
                  <c:v>Hong Kong</c:v>
                </c:pt>
                <c:pt idx="4">
                  <c:v>Australia</c:v>
                </c:pt>
              </c:strCache>
            </c:strRef>
          </c:cat>
          <c:val>
            <c:numRef>
              <c:f>Sheet1!$C$2:$C$6</c:f>
              <c:numCache>
                <c:formatCode>0.0%</c:formatCode>
                <c:ptCount val="5"/>
                <c:pt idx="0">
                  <c:v>1.2999999999999999E-2</c:v>
                </c:pt>
                <c:pt idx="1">
                  <c:v>2.8000000000000001E-2</c:v>
                </c:pt>
                <c:pt idx="2">
                  <c:v>2.1999999999999999E-2</c:v>
                </c:pt>
                <c:pt idx="3">
                  <c:v>2.5999999999999999E-2</c:v>
                </c:pt>
                <c:pt idx="4">
                  <c:v>2.3E-2</c:v>
                </c:pt>
              </c:numCache>
            </c:numRef>
          </c:val>
          <c:extLst>
            <c:ext xmlns:c16="http://schemas.microsoft.com/office/drawing/2014/chart" uri="{C3380CC4-5D6E-409C-BE32-E72D297353CC}">
              <c16:uniqueId val="{00000004-BC33-43D0-80FC-154AA7560588}"/>
            </c:ext>
          </c:extLst>
        </c:ser>
        <c:ser>
          <c:idx val="2"/>
          <c:order val="2"/>
          <c:tx>
            <c:strRef>
              <c:f>Sheet1!$D$1</c:f>
              <c:strCache>
                <c:ptCount val="1"/>
                <c:pt idx="0">
                  <c:v>2018</c:v>
                </c:pt>
              </c:strCache>
            </c:strRef>
          </c:tx>
          <c:invertIfNegative val="0"/>
          <c:dLbls>
            <c:dLbl>
              <c:idx val="1"/>
              <c:layout>
                <c:manualLayout>
                  <c:x val="1.273148148148148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33-43D0-80FC-154AA7560588}"/>
                </c:ext>
              </c:extLst>
            </c:dLbl>
            <c:dLbl>
              <c:idx val="4"/>
              <c:layout>
                <c:manualLayout>
                  <c:x val="8.1018518518518514E-3"/>
                  <c:y val="6.17283950617283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33-43D0-80FC-154AA756058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Japan</c:v>
                </c:pt>
                <c:pt idx="1">
                  <c:v>South Korea</c:v>
                </c:pt>
                <c:pt idx="2">
                  <c:v>Taiwan</c:v>
                </c:pt>
                <c:pt idx="3">
                  <c:v>Hong Kong</c:v>
                </c:pt>
                <c:pt idx="4">
                  <c:v>Australia</c:v>
                </c:pt>
              </c:strCache>
            </c:strRef>
          </c:cat>
          <c:val>
            <c:numRef>
              <c:f>Sheet1!$D$2:$D$6</c:f>
              <c:numCache>
                <c:formatCode>0.0%</c:formatCode>
                <c:ptCount val="5"/>
                <c:pt idx="0">
                  <c:v>0.01</c:v>
                </c:pt>
                <c:pt idx="1">
                  <c:v>2.7E-2</c:v>
                </c:pt>
                <c:pt idx="2">
                  <c:v>0.02</c:v>
                </c:pt>
                <c:pt idx="3">
                  <c:v>3.5000000000000003E-2</c:v>
                </c:pt>
                <c:pt idx="4">
                  <c:v>2.7E-2</c:v>
                </c:pt>
              </c:numCache>
            </c:numRef>
          </c:val>
          <c:extLst>
            <c:ext xmlns:c16="http://schemas.microsoft.com/office/drawing/2014/chart" uri="{C3380CC4-5D6E-409C-BE32-E72D297353CC}">
              <c16:uniqueId val="{00000007-BC33-43D0-80FC-154AA7560588}"/>
            </c:ext>
          </c:extLst>
        </c:ser>
        <c:dLbls>
          <c:dLblPos val="outEnd"/>
          <c:showLegendKey val="0"/>
          <c:showVal val="1"/>
          <c:showCatName val="0"/>
          <c:showSerName val="0"/>
          <c:showPercent val="0"/>
          <c:showBubbleSize val="0"/>
        </c:dLbls>
        <c:gapWidth val="150"/>
        <c:axId val="177624192"/>
        <c:axId val="177625728"/>
      </c:barChart>
      <c:catAx>
        <c:axId val="177624192"/>
        <c:scaling>
          <c:orientation val="minMax"/>
        </c:scaling>
        <c:delete val="0"/>
        <c:axPos val="b"/>
        <c:numFmt formatCode="General" sourceLinked="0"/>
        <c:majorTickMark val="out"/>
        <c:minorTickMark val="none"/>
        <c:tickLblPos val="nextTo"/>
        <c:crossAx val="177625728"/>
        <c:crosses val="autoZero"/>
        <c:auto val="1"/>
        <c:lblAlgn val="ctr"/>
        <c:lblOffset val="100"/>
        <c:noMultiLvlLbl val="0"/>
      </c:catAx>
      <c:valAx>
        <c:axId val="177625728"/>
        <c:scaling>
          <c:orientation val="minMax"/>
        </c:scaling>
        <c:delete val="0"/>
        <c:axPos val="l"/>
        <c:majorGridlines/>
        <c:numFmt formatCode="0.0%" sourceLinked="1"/>
        <c:majorTickMark val="out"/>
        <c:minorTickMark val="none"/>
        <c:tickLblPos val="nextTo"/>
        <c:crossAx val="17762419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2016</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Canada</c:v>
                </c:pt>
                <c:pt idx="1">
                  <c:v>Mexico</c:v>
                </c:pt>
                <c:pt idx="2">
                  <c:v>U.S.</c:v>
                </c:pt>
              </c:strCache>
            </c:strRef>
          </c:cat>
          <c:val>
            <c:numRef>
              <c:f>Sheet1!$B$2:$B$4</c:f>
              <c:numCache>
                <c:formatCode>0.0%</c:formatCode>
                <c:ptCount val="3"/>
                <c:pt idx="0">
                  <c:v>1.4E-2</c:v>
                </c:pt>
                <c:pt idx="1">
                  <c:v>2.3E-2</c:v>
                </c:pt>
                <c:pt idx="2">
                  <c:v>1.6E-2</c:v>
                </c:pt>
              </c:numCache>
            </c:numRef>
          </c:val>
          <c:extLst>
            <c:ext xmlns:c16="http://schemas.microsoft.com/office/drawing/2014/chart" uri="{C3380CC4-5D6E-409C-BE32-E72D297353CC}">
              <c16:uniqueId val="{00000000-97EC-4104-9968-355C498093E5}"/>
            </c:ext>
          </c:extLst>
        </c:ser>
        <c:ser>
          <c:idx val="1"/>
          <c:order val="1"/>
          <c:tx>
            <c:strRef>
              <c:f>Sheet1!$C$1</c:f>
              <c:strCache>
                <c:ptCount val="1"/>
                <c:pt idx="0">
                  <c:v>2017</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Canada</c:v>
                </c:pt>
                <c:pt idx="1">
                  <c:v>Mexico</c:v>
                </c:pt>
                <c:pt idx="2">
                  <c:v>U.S.</c:v>
                </c:pt>
              </c:strCache>
            </c:strRef>
          </c:cat>
          <c:val>
            <c:numRef>
              <c:f>Sheet1!$C$2:$C$4</c:f>
              <c:numCache>
                <c:formatCode>0.0%</c:formatCode>
                <c:ptCount val="3"/>
                <c:pt idx="0">
                  <c:v>2.5000000000000001E-2</c:v>
                </c:pt>
                <c:pt idx="1">
                  <c:v>0.02</c:v>
                </c:pt>
                <c:pt idx="2">
                  <c:v>2.1999999999999999E-2</c:v>
                </c:pt>
              </c:numCache>
            </c:numRef>
          </c:val>
          <c:extLst>
            <c:ext xmlns:c16="http://schemas.microsoft.com/office/drawing/2014/chart" uri="{C3380CC4-5D6E-409C-BE32-E72D297353CC}">
              <c16:uniqueId val="{00000001-97EC-4104-9968-355C498093E5}"/>
            </c:ext>
          </c:extLst>
        </c:ser>
        <c:ser>
          <c:idx val="2"/>
          <c:order val="2"/>
          <c:tx>
            <c:strRef>
              <c:f>Sheet1!$D$1</c:f>
              <c:strCache>
                <c:ptCount val="1"/>
                <c:pt idx="0">
                  <c:v>2018</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Canada</c:v>
                </c:pt>
                <c:pt idx="1">
                  <c:v>Mexico</c:v>
                </c:pt>
                <c:pt idx="2">
                  <c:v>U.S.</c:v>
                </c:pt>
              </c:strCache>
            </c:strRef>
          </c:cat>
          <c:val>
            <c:numRef>
              <c:f>Sheet1!$D$2:$D$4</c:f>
              <c:numCache>
                <c:formatCode>0.0%</c:formatCode>
                <c:ptCount val="3"/>
                <c:pt idx="0">
                  <c:v>0.02</c:v>
                </c:pt>
                <c:pt idx="1">
                  <c:v>2.3E-2</c:v>
                </c:pt>
                <c:pt idx="2">
                  <c:v>2.4E-2</c:v>
                </c:pt>
              </c:numCache>
            </c:numRef>
          </c:val>
          <c:extLst>
            <c:ext xmlns:c16="http://schemas.microsoft.com/office/drawing/2014/chart" uri="{C3380CC4-5D6E-409C-BE32-E72D297353CC}">
              <c16:uniqueId val="{00000002-97EC-4104-9968-355C498093E5}"/>
            </c:ext>
          </c:extLst>
        </c:ser>
        <c:dLbls>
          <c:dLblPos val="outEnd"/>
          <c:showLegendKey val="0"/>
          <c:showVal val="1"/>
          <c:showCatName val="0"/>
          <c:showSerName val="0"/>
          <c:showPercent val="0"/>
          <c:showBubbleSize val="0"/>
        </c:dLbls>
        <c:gapWidth val="150"/>
        <c:axId val="177540096"/>
        <c:axId val="177554176"/>
      </c:barChart>
      <c:catAx>
        <c:axId val="177540096"/>
        <c:scaling>
          <c:orientation val="minMax"/>
        </c:scaling>
        <c:delete val="0"/>
        <c:axPos val="b"/>
        <c:numFmt formatCode="General" sourceLinked="0"/>
        <c:majorTickMark val="out"/>
        <c:minorTickMark val="none"/>
        <c:tickLblPos val="nextTo"/>
        <c:crossAx val="177554176"/>
        <c:crosses val="autoZero"/>
        <c:auto val="1"/>
        <c:lblAlgn val="ctr"/>
        <c:lblOffset val="100"/>
        <c:noMultiLvlLbl val="0"/>
      </c:catAx>
      <c:valAx>
        <c:axId val="177554176"/>
        <c:scaling>
          <c:orientation val="minMax"/>
        </c:scaling>
        <c:delete val="0"/>
        <c:axPos val="l"/>
        <c:majorGridlines/>
        <c:numFmt formatCode="0.0%" sourceLinked="1"/>
        <c:majorTickMark val="out"/>
        <c:minorTickMark val="none"/>
        <c:tickLblPos val="nextTo"/>
        <c:crossAx val="1775400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title>
    <c:autoTitleDeleted val="0"/>
    <c:plotArea>
      <c:layout/>
      <c:barChart>
        <c:barDir val="col"/>
        <c:grouping val="clustered"/>
        <c:varyColors val="0"/>
        <c:ser>
          <c:idx val="0"/>
          <c:order val="0"/>
          <c:tx>
            <c:strRef>
              <c:f>Sheet1!$B$1</c:f>
              <c:strCache>
                <c:ptCount val="1"/>
                <c:pt idx="0">
                  <c:v>No. of U.S. Technomic Top 500 Chains With Int'l. Units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135</c:v>
                </c:pt>
                <c:pt idx="1">
                  <c:v>150</c:v>
                </c:pt>
                <c:pt idx="2">
                  <c:v>155</c:v>
                </c:pt>
                <c:pt idx="3">
                  <c:v>161</c:v>
                </c:pt>
                <c:pt idx="4">
                  <c:v>173</c:v>
                </c:pt>
                <c:pt idx="5">
                  <c:v>180</c:v>
                </c:pt>
                <c:pt idx="6">
                  <c:v>184</c:v>
                </c:pt>
                <c:pt idx="7">
                  <c:v>200</c:v>
                </c:pt>
              </c:numCache>
            </c:numRef>
          </c:val>
          <c:extLst>
            <c:ext xmlns:c16="http://schemas.microsoft.com/office/drawing/2014/chart" uri="{C3380CC4-5D6E-409C-BE32-E72D297353CC}">
              <c16:uniqueId val="{00000000-7508-4B9A-BFBA-ED283A98C68E}"/>
            </c:ext>
          </c:extLst>
        </c:ser>
        <c:dLbls>
          <c:showLegendKey val="0"/>
          <c:showVal val="0"/>
          <c:showCatName val="0"/>
          <c:showSerName val="0"/>
          <c:showPercent val="0"/>
          <c:showBubbleSize val="0"/>
        </c:dLbls>
        <c:gapWidth val="150"/>
        <c:axId val="177589248"/>
        <c:axId val="177840896"/>
      </c:barChart>
      <c:catAx>
        <c:axId val="177589248"/>
        <c:scaling>
          <c:orientation val="minMax"/>
        </c:scaling>
        <c:delete val="0"/>
        <c:axPos val="b"/>
        <c:numFmt formatCode="General" sourceLinked="1"/>
        <c:majorTickMark val="out"/>
        <c:minorTickMark val="none"/>
        <c:tickLblPos val="nextTo"/>
        <c:crossAx val="177840896"/>
        <c:crosses val="autoZero"/>
        <c:auto val="1"/>
        <c:lblAlgn val="ctr"/>
        <c:lblOffset val="100"/>
        <c:noMultiLvlLbl val="0"/>
      </c:catAx>
      <c:valAx>
        <c:axId val="177840896"/>
        <c:scaling>
          <c:orientation val="minMax"/>
        </c:scaling>
        <c:delete val="0"/>
        <c:axPos val="l"/>
        <c:majorGridlines/>
        <c:numFmt formatCode="General" sourceLinked="1"/>
        <c:majorTickMark val="out"/>
        <c:minorTickMark val="none"/>
        <c:tickLblPos val="nextTo"/>
        <c:crossAx val="177589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78815304687231"/>
          <c:y val="0.14700193423597679"/>
          <c:w val="0.86873310154540673"/>
          <c:h val="0.56092843326885877"/>
        </c:manualLayout>
      </c:layout>
      <c:barChart>
        <c:barDir val="col"/>
        <c:grouping val="stacked"/>
        <c:varyColors val="0"/>
        <c:ser>
          <c:idx val="1"/>
          <c:order val="0"/>
          <c:tx>
            <c:strRef>
              <c:f>Sheet1!$A$2</c:f>
              <c:strCache>
                <c:ptCount val="1"/>
                <c:pt idx="0">
                  <c:v>Traffic</c:v>
                </c:pt>
              </c:strCache>
            </c:strRef>
          </c:tx>
          <c:spPr>
            <a:solidFill>
              <a:srgbClr val="003C69"/>
            </a:solidFill>
            <a:ln w="25448">
              <a:noFill/>
            </a:ln>
          </c:spPr>
          <c:invertIfNegative val="0"/>
          <c:dLbls>
            <c:delete val="1"/>
          </c:dLbls>
          <c:cat>
            <c:strRef>
              <c:f>Sheet1!$B$1:$M$1</c:f>
              <c:strCache>
                <c:ptCount val="12"/>
                <c:pt idx="0">
                  <c:v>USA</c:v>
                </c:pt>
                <c:pt idx="1">
                  <c:v>CAN</c:v>
                </c:pt>
                <c:pt idx="2">
                  <c:v>AUS</c:v>
                </c:pt>
                <c:pt idx="3">
                  <c:v>GB</c:v>
                </c:pt>
                <c:pt idx="4">
                  <c:v>DEU</c:v>
                </c:pt>
                <c:pt idx="5">
                  <c:v>FRA</c:v>
                </c:pt>
                <c:pt idx="6">
                  <c:v>ESP</c:v>
                </c:pt>
                <c:pt idx="7">
                  <c:v>ITA</c:v>
                </c:pt>
                <c:pt idx="8">
                  <c:v>RUS*</c:v>
                </c:pt>
                <c:pt idx="9">
                  <c:v>BRA~</c:v>
                </c:pt>
                <c:pt idx="10">
                  <c:v>CHN^</c:v>
                </c:pt>
                <c:pt idx="11">
                  <c:v>JPN</c:v>
                </c:pt>
              </c:strCache>
            </c:strRef>
          </c:cat>
          <c:val>
            <c:numRef>
              <c:f>Sheet1!$B$2:$M$2</c:f>
              <c:numCache>
                <c:formatCode>0.0%</c:formatCode>
                <c:ptCount val="12"/>
                <c:pt idx="0">
                  <c:v>-4.2222463932918286E-3</c:v>
                </c:pt>
                <c:pt idx="1">
                  <c:v>1.9698664425594092E-2</c:v>
                </c:pt>
                <c:pt idx="2">
                  <c:v>6.3821556456029604E-3</c:v>
                </c:pt>
                <c:pt idx="3">
                  <c:v>1.0917956535717144E-2</c:v>
                </c:pt>
                <c:pt idx="4">
                  <c:v>8.1044070982152494E-3</c:v>
                </c:pt>
                <c:pt idx="5">
                  <c:v>5.1694518589735505E-3</c:v>
                </c:pt>
                <c:pt idx="6">
                  <c:v>1.0294483576731572E-2</c:v>
                </c:pt>
                <c:pt idx="7">
                  <c:v>4.971914973960434E-3</c:v>
                </c:pt>
                <c:pt idx="8">
                  <c:v>-1.0897297415549345E-2</c:v>
                </c:pt>
                <c:pt idx="9">
                  <c:v>-1.1228672564696396E-2</c:v>
                </c:pt>
                <c:pt idx="10">
                  <c:v>2.4735298975600672E-2</c:v>
                </c:pt>
                <c:pt idx="11">
                  <c:v>2.4127971019993755E-3</c:v>
                </c:pt>
              </c:numCache>
            </c:numRef>
          </c:val>
          <c:extLst>
            <c:ext xmlns:c16="http://schemas.microsoft.com/office/drawing/2014/chart" uri="{C3380CC4-5D6E-409C-BE32-E72D297353CC}">
              <c16:uniqueId val="{00000000-1C10-495A-944D-330846A4659F}"/>
            </c:ext>
          </c:extLst>
        </c:ser>
        <c:ser>
          <c:idx val="2"/>
          <c:order val="1"/>
          <c:tx>
            <c:strRef>
              <c:f>Sheet1!$A$3</c:f>
              <c:strCache>
                <c:ptCount val="1"/>
                <c:pt idx="0">
                  <c:v>Check</c:v>
                </c:pt>
              </c:strCache>
            </c:strRef>
          </c:tx>
          <c:spPr>
            <a:solidFill>
              <a:srgbClr val="99CC00"/>
            </a:solidFill>
            <a:ln w="25448">
              <a:noFill/>
            </a:ln>
          </c:spPr>
          <c:invertIfNegative val="0"/>
          <c:dLbls>
            <c:delete val="1"/>
          </c:dLbls>
          <c:cat>
            <c:strRef>
              <c:f>Sheet1!$B$1:$M$1</c:f>
              <c:strCache>
                <c:ptCount val="12"/>
                <c:pt idx="0">
                  <c:v>USA</c:v>
                </c:pt>
                <c:pt idx="1">
                  <c:v>CAN</c:v>
                </c:pt>
                <c:pt idx="2">
                  <c:v>AUS</c:v>
                </c:pt>
                <c:pt idx="3">
                  <c:v>GB</c:v>
                </c:pt>
                <c:pt idx="4">
                  <c:v>DEU</c:v>
                </c:pt>
                <c:pt idx="5">
                  <c:v>FRA</c:v>
                </c:pt>
                <c:pt idx="6">
                  <c:v>ESP</c:v>
                </c:pt>
                <c:pt idx="7">
                  <c:v>ITA</c:v>
                </c:pt>
                <c:pt idx="8">
                  <c:v>RUS*</c:v>
                </c:pt>
                <c:pt idx="9">
                  <c:v>BRA~</c:v>
                </c:pt>
                <c:pt idx="10">
                  <c:v>CHN^</c:v>
                </c:pt>
                <c:pt idx="11">
                  <c:v>JPN</c:v>
                </c:pt>
              </c:strCache>
            </c:strRef>
          </c:cat>
          <c:val>
            <c:numRef>
              <c:f>Sheet1!$B$3:$M$3</c:f>
              <c:numCache>
                <c:formatCode>0.0%</c:formatCode>
                <c:ptCount val="12"/>
                <c:pt idx="0">
                  <c:v>1.6107382550335503E-2</c:v>
                </c:pt>
                <c:pt idx="1">
                  <c:v>-7.1301247771835552E-3</c:v>
                </c:pt>
                <c:pt idx="2">
                  <c:v>7.541478129713397E-3</c:v>
                </c:pt>
                <c:pt idx="3">
                  <c:v>2.4834437086092676E-2</c:v>
                </c:pt>
                <c:pt idx="4">
                  <c:v>1.8131101813110062E-2</c:v>
                </c:pt>
                <c:pt idx="5">
                  <c:v>2.8490028490029129E-3</c:v>
                </c:pt>
                <c:pt idx="6">
                  <c:v>6.9444444444444198E-3</c:v>
                </c:pt>
                <c:pt idx="7">
                  <c:v>2.1276595744681437E-3</c:v>
                </c:pt>
                <c:pt idx="8">
                  <c:v>2.0964360587003572E-3</c:v>
                </c:pt>
                <c:pt idx="9">
                  <c:v>8.7193460490463393E-2</c:v>
                </c:pt>
                <c:pt idx="10">
                  <c:v>-7.2992700729928028E-3</c:v>
                </c:pt>
                <c:pt idx="11">
                  <c:v>9.6525096525097442E-3</c:v>
                </c:pt>
              </c:numCache>
            </c:numRef>
          </c:val>
          <c:extLst>
            <c:ext xmlns:c16="http://schemas.microsoft.com/office/drawing/2014/chart" uri="{C3380CC4-5D6E-409C-BE32-E72D297353CC}">
              <c16:uniqueId val="{00000001-1C10-495A-944D-330846A4659F}"/>
            </c:ext>
          </c:extLst>
        </c:ser>
        <c:dLbls>
          <c:showLegendKey val="0"/>
          <c:showVal val="1"/>
          <c:showCatName val="0"/>
          <c:showSerName val="0"/>
          <c:showPercent val="0"/>
          <c:showBubbleSize val="0"/>
        </c:dLbls>
        <c:gapWidth val="80"/>
        <c:overlap val="100"/>
        <c:axId val="174131456"/>
        <c:axId val="174145536"/>
      </c:barChart>
      <c:catAx>
        <c:axId val="174131456"/>
        <c:scaling>
          <c:orientation val="minMax"/>
        </c:scaling>
        <c:delete val="0"/>
        <c:axPos val="b"/>
        <c:numFmt formatCode="General" sourceLinked="1"/>
        <c:majorTickMark val="out"/>
        <c:minorTickMark val="none"/>
        <c:tickLblPos val="low"/>
        <c:spPr>
          <a:ln w="3181">
            <a:solidFill>
              <a:schemeClr val="tx1"/>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174145536"/>
        <c:crosses val="autoZero"/>
        <c:auto val="1"/>
        <c:lblAlgn val="ctr"/>
        <c:lblOffset val="100"/>
        <c:tickLblSkip val="1"/>
        <c:tickMarkSkip val="1"/>
        <c:noMultiLvlLbl val="0"/>
      </c:catAx>
      <c:valAx>
        <c:axId val="174145536"/>
        <c:scaling>
          <c:orientation val="minMax"/>
          <c:max val="0.12000000000000001"/>
          <c:min val="-0.1"/>
        </c:scaling>
        <c:delete val="0"/>
        <c:axPos val="l"/>
        <c:majorGridlines>
          <c:spPr>
            <a:ln>
              <a:solidFill>
                <a:schemeClr val="bg1">
                  <a:lumMod val="85000"/>
                </a:schemeClr>
              </a:solidFill>
            </a:ln>
          </c:spPr>
        </c:majorGridlines>
        <c:numFmt formatCode="0%" sourceLinked="0"/>
        <c:majorTickMark val="out"/>
        <c:minorTickMark val="none"/>
        <c:tickLblPos val="nextTo"/>
        <c:spPr>
          <a:ln w="9543">
            <a:noFill/>
          </a:ln>
        </c:spPr>
        <c:txPr>
          <a:bodyPr/>
          <a:lstStyle/>
          <a:p>
            <a:pPr>
              <a:defRPr sz="1400" b="0"/>
            </a:pPr>
            <a:endParaRPr lang="en-US"/>
          </a:p>
        </c:txPr>
        <c:crossAx val="174131456"/>
        <c:crosses val="autoZero"/>
        <c:crossBetween val="between"/>
        <c:majorUnit val="5.000000000000001E-2"/>
      </c:valAx>
      <c:spPr>
        <a:noFill/>
        <a:ln w="25448">
          <a:noFill/>
        </a:ln>
      </c:spPr>
    </c:plotArea>
    <c:legend>
      <c:legendPos val="l"/>
      <c:layout>
        <c:manualLayout>
          <c:xMode val="edge"/>
          <c:yMode val="edge"/>
          <c:x val="0.13542949476080571"/>
          <c:y val="0.17553277920373517"/>
          <c:w val="9.8430935135219499E-2"/>
          <c:h val="0.12328727623000678"/>
        </c:manualLayout>
      </c:layout>
      <c:overlay val="0"/>
      <c:spPr>
        <a:noFill/>
        <a:ln w="25448">
          <a:noFill/>
        </a:ln>
      </c:spPr>
      <c:txPr>
        <a:bodyPr/>
        <a:lstStyle/>
        <a:p>
          <a:pPr>
            <a:defRPr sz="1287"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3"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72413793103448E-2"/>
          <c:y val="0.10576923076923077"/>
          <c:w val="0.97241379310344822"/>
          <c:h val="0.38461538461538464"/>
        </c:manualLayout>
      </c:layout>
      <c:barChart>
        <c:barDir val="col"/>
        <c:grouping val="clustered"/>
        <c:varyColors val="0"/>
        <c:ser>
          <c:idx val="0"/>
          <c:order val="0"/>
          <c:tx>
            <c:strRef>
              <c:f>Sheet1!$A$2</c:f>
              <c:strCache>
                <c:ptCount val="1"/>
                <c:pt idx="0">
                  <c:v>9 Quarters</c:v>
                </c:pt>
              </c:strCache>
            </c:strRef>
          </c:tx>
          <c:spPr>
            <a:noFill/>
            <a:ln w="12551">
              <a:noFill/>
              <a:prstDash val="solid"/>
            </a:ln>
            <a:effectLst/>
          </c:spPr>
          <c:invertIfNegative val="1"/>
          <c:cat>
            <c:strRef>
              <c:f>Sheet1!$B$1:$J$1</c:f>
              <c:strCache>
                <c:ptCount val="9"/>
                <c:pt idx="0">
                  <c:v>JFM'13</c:v>
                </c:pt>
                <c:pt idx="1">
                  <c:v>AMJ'13</c:v>
                </c:pt>
                <c:pt idx="2">
                  <c:v>JAS'13</c:v>
                </c:pt>
                <c:pt idx="3">
                  <c:v>OND'13</c:v>
                </c:pt>
                <c:pt idx="4">
                  <c:v>JFM'14</c:v>
                </c:pt>
                <c:pt idx="5">
                  <c:v>AMJ'14</c:v>
                </c:pt>
                <c:pt idx="6">
                  <c:v>JAS'14</c:v>
                </c:pt>
                <c:pt idx="7">
                  <c:v>OND'14</c:v>
                </c:pt>
                <c:pt idx="8">
                  <c:v>JFM'15</c:v>
                </c:pt>
              </c:strCache>
            </c:strRef>
          </c:cat>
          <c:val>
            <c:numRef>
              <c:f>Sheet1!$B$2:$J$2</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0-6B5E-426C-9230-E95EC22C3A3F}"/>
            </c:ext>
          </c:extLst>
        </c:ser>
        <c:dLbls>
          <c:showLegendKey val="0"/>
          <c:showVal val="0"/>
          <c:showCatName val="0"/>
          <c:showSerName val="0"/>
          <c:showPercent val="0"/>
          <c:showBubbleSize val="0"/>
        </c:dLbls>
        <c:gapWidth val="100"/>
        <c:axId val="39190528"/>
        <c:axId val="39192064"/>
      </c:barChart>
      <c:catAx>
        <c:axId val="39190528"/>
        <c:scaling>
          <c:orientation val="minMax"/>
        </c:scaling>
        <c:delete val="0"/>
        <c:axPos val="b"/>
        <c:numFmt formatCode="0.00" sourceLinked="0"/>
        <c:majorTickMark val="none"/>
        <c:minorTickMark val="none"/>
        <c:tickLblPos val="low"/>
        <c:spPr>
          <a:ln w="9414">
            <a:noFill/>
          </a:ln>
        </c:spPr>
        <c:txPr>
          <a:bodyPr rot="0" vert="horz"/>
          <a:lstStyle/>
          <a:p>
            <a:pPr rtl="0">
              <a:defRPr/>
            </a:pPr>
            <a:endParaRPr lang="en-US"/>
          </a:p>
        </c:txPr>
        <c:crossAx val="39192064"/>
        <c:crosses val="autoZero"/>
        <c:auto val="1"/>
        <c:lblAlgn val="ctr"/>
        <c:lblOffset val="100"/>
        <c:tickLblSkip val="1"/>
        <c:tickMarkSkip val="1"/>
        <c:noMultiLvlLbl val="0"/>
      </c:catAx>
      <c:valAx>
        <c:axId val="39192064"/>
        <c:scaling>
          <c:orientation val="minMax"/>
          <c:max val="0.06"/>
          <c:min val="-0.06"/>
        </c:scaling>
        <c:delete val="0"/>
        <c:axPos val="l"/>
        <c:numFmt formatCode="General" sourceLinked="1"/>
        <c:majorTickMark val="out"/>
        <c:minorTickMark val="none"/>
        <c:tickLblPos val="none"/>
        <c:spPr>
          <a:ln w="9414">
            <a:noFill/>
          </a:ln>
        </c:spPr>
        <c:crossAx val="39190528"/>
        <c:crosses val="autoZero"/>
        <c:crossBetween val="between"/>
      </c:valAx>
      <c:spPr>
        <a:noFill/>
        <a:ln w="25103">
          <a:noFill/>
        </a:ln>
      </c:spPr>
    </c:plotArea>
    <c:plotVisOnly val="1"/>
    <c:dispBlanksAs val="gap"/>
    <c:showDLblsOverMax val="0"/>
  </c:chart>
  <c:spPr>
    <a:noFill/>
    <a:ln>
      <a:noFill/>
    </a:ln>
  </c:spPr>
  <c:txPr>
    <a:bodyPr/>
    <a:lstStyle/>
    <a:p>
      <a:pPr>
        <a:defRPr sz="1200"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5820895522387E-2"/>
          <c:y val="0.12790697674418605"/>
          <c:w val="0.94029850746268662"/>
          <c:h val="0.76744186046511631"/>
        </c:manualLayout>
      </c:layout>
      <c:barChart>
        <c:barDir val="bar"/>
        <c:grouping val="clustered"/>
        <c:varyColors val="0"/>
        <c:ser>
          <c:idx val="0"/>
          <c:order val="0"/>
          <c:tx>
            <c:strRef>
              <c:f>Sheet1!$A$1</c:f>
              <c:strCache>
                <c:ptCount val="1"/>
                <c:pt idx="0">
                  <c:v>QSR</c:v>
                </c:pt>
              </c:strCache>
            </c:strRef>
          </c:tx>
          <c:spPr>
            <a:noFill/>
            <a:ln w="24696">
              <a:noFill/>
            </a:ln>
          </c:spPr>
          <c:invertIfNegative val="0"/>
          <c:dLbls>
            <c:spPr>
              <a:noFill/>
              <a:ln w="24696">
                <a:noFill/>
              </a:ln>
            </c:spPr>
            <c:txPr>
              <a:bodyPr/>
              <a:lstStyle/>
              <a:p>
                <a:pPr>
                  <a:defRPr sz="1200" b="0" i="0" u="none" strike="noStrike" baseline="0">
                    <a:solidFill>
                      <a:schemeClr val="tx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0.78</c:v>
                </c:pt>
              </c:numCache>
            </c:numRef>
          </c:val>
          <c:extLst>
            <c:ext xmlns:c16="http://schemas.microsoft.com/office/drawing/2014/chart" uri="{C3380CC4-5D6E-409C-BE32-E72D297353CC}">
              <c16:uniqueId val="{00000000-9019-4155-8F9C-D4B76B9EC4EA}"/>
            </c:ext>
          </c:extLst>
        </c:ser>
        <c:dLbls>
          <c:showLegendKey val="0"/>
          <c:showVal val="0"/>
          <c:showCatName val="0"/>
          <c:showSerName val="0"/>
          <c:showPercent val="0"/>
          <c:showBubbleSize val="0"/>
        </c:dLbls>
        <c:gapWidth val="500"/>
        <c:overlap val="-10"/>
        <c:axId val="39532032"/>
        <c:axId val="39533568"/>
      </c:barChart>
      <c:catAx>
        <c:axId val="39532032"/>
        <c:scaling>
          <c:orientation val="minMax"/>
        </c:scaling>
        <c:delete val="0"/>
        <c:axPos val="l"/>
        <c:numFmt formatCode="General" sourceLinked="1"/>
        <c:majorTickMark val="none"/>
        <c:minorTickMark val="none"/>
        <c:tickLblPos val="none"/>
        <c:spPr>
          <a:ln w="9261">
            <a:noFill/>
          </a:ln>
        </c:spPr>
        <c:crossAx val="39533568"/>
        <c:crossesAt val="-100"/>
        <c:auto val="1"/>
        <c:lblAlgn val="ctr"/>
        <c:lblOffset val="100"/>
        <c:tickMarkSkip val="1"/>
        <c:noMultiLvlLbl val="0"/>
      </c:catAx>
      <c:valAx>
        <c:axId val="39533568"/>
        <c:scaling>
          <c:orientation val="minMax"/>
          <c:max val="0.1"/>
          <c:min val="-0.1"/>
        </c:scaling>
        <c:delete val="0"/>
        <c:axPos val="b"/>
        <c:numFmt formatCode="0%" sourceLinked="1"/>
        <c:majorTickMark val="none"/>
        <c:minorTickMark val="none"/>
        <c:tickLblPos val="none"/>
        <c:spPr>
          <a:ln w="9261">
            <a:noFill/>
          </a:ln>
        </c:spPr>
        <c:crossAx val="39532032"/>
        <c:crosses val="autoZero"/>
        <c:crossBetween val="between"/>
      </c:valAx>
      <c:spPr>
        <a:noFill/>
        <a:ln w="24696">
          <a:noFill/>
        </a:ln>
      </c:spPr>
    </c:plotArea>
    <c:plotVisOnly val="1"/>
    <c:dispBlanksAs val="gap"/>
    <c:showDLblsOverMax val="0"/>
  </c:chart>
  <c:spPr>
    <a:noFill/>
    <a:ln>
      <a:noFill/>
    </a:ln>
  </c:spPr>
  <c:txPr>
    <a:bodyPr/>
    <a:lstStyle/>
    <a:p>
      <a:pPr>
        <a:defRPr sz="826"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35820895522387E-2"/>
          <c:y val="0.12790697674418605"/>
          <c:w val="0.94029850746268662"/>
          <c:h val="0.76744186046511631"/>
        </c:manualLayout>
      </c:layout>
      <c:barChart>
        <c:barDir val="bar"/>
        <c:grouping val="clustered"/>
        <c:varyColors val="0"/>
        <c:ser>
          <c:idx val="0"/>
          <c:order val="0"/>
          <c:tx>
            <c:strRef>
              <c:f>Sheet1!$A$1</c:f>
              <c:strCache>
                <c:ptCount val="1"/>
                <c:pt idx="0">
                  <c:v>Midscale</c:v>
                </c:pt>
              </c:strCache>
            </c:strRef>
          </c:tx>
          <c:spPr>
            <a:noFill/>
            <a:ln w="24961">
              <a:noFill/>
            </a:ln>
          </c:spPr>
          <c:invertIfNegative val="0"/>
          <c:dLbls>
            <c:dLbl>
              <c:idx val="0"/>
              <c:layout>
                <c:manualLayout>
                  <c:x val="-0.8151522889018687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78-47F5-A1BC-1CF250D13A35}"/>
                </c:ext>
              </c:extLst>
            </c:dLbl>
            <c:spPr>
              <a:noFill/>
              <a:ln w="24961">
                <a:noFill/>
              </a:ln>
            </c:spPr>
            <c:txPr>
              <a:bodyPr/>
              <a:lstStyle/>
              <a:p>
                <a:pPr>
                  <a:defRPr sz="1200" b="0" i="0" u="none" strike="noStrike" baseline="0">
                    <a:solidFill>
                      <a:schemeClr val="tx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0.1</c:v>
                </c:pt>
              </c:numCache>
            </c:numRef>
          </c:val>
          <c:extLst>
            <c:ext xmlns:c16="http://schemas.microsoft.com/office/drawing/2014/chart" uri="{C3380CC4-5D6E-409C-BE32-E72D297353CC}">
              <c16:uniqueId val="{00000001-2778-47F5-A1BC-1CF250D13A35}"/>
            </c:ext>
          </c:extLst>
        </c:ser>
        <c:dLbls>
          <c:showLegendKey val="0"/>
          <c:showVal val="0"/>
          <c:showCatName val="0"/>
          <c:showSerName val="0"/>
          <c:showPercent val="0"/>
          <c:showBubbleSize val="0"/>
        </c:dLbls>
        <c:gapWidth val="500"/>
        <c:overlap val="-10"/>
        <c:axId val="39656064"/>
        <c:axId val="39661952"/>
      </c:barChart>
      <c:catAx>
        <c:axId val="39656064"/>
        <c:scaling>
          <c:orientation val="minMax"/>
        </c:scaling>
        <c:delete val="0"/>
        <c:axPos val="l"/>
        <c:numFmt formatCode="General" sourceLinked="1"/>
        <c:majorTickMark val="none"/>
        <c:minorTickMark val="none"/>
        <c:tickLblPos val="none"/>
        <c:spPr>
          <a:ln w="9360">
            <a:noFill/>
          </a:ln>
        </c:spPr>
        <c:crossAx val="39661952"/>
        <c:crossesAt val="-100"/>
        <c:auto val="1"/>
        <c:lblAlgn val="ctr"/>
        <c:lblOffset val="100"/>
        <c:tickMarkSkip val="1"/>
        <c:noMultiLvlLbl val="0"/>
      </c:catAx>
      <c:valAx>
        <c:axId val="39661952"/>
        <c:scaling>
          <c:orientation val="minMax"/>
          <c:max val="0.1"/>
          <c:min val="-0.1"/>
        </c:scaling>
        <c:delete val="0"/>
        <c:axPos val="b"/>
        <c:numFmt formatCode="0%" sourceLinked="1"/>
        <c:majorTickMark val="none"/>
        <c:minorTickMark val="none"/>
        <c:tickLblPos val="none"/>
        <c:spPr>
          <a:ln w="9360">
            <a:noFill/>
          </a:ln>
        </c:spPr>
        <c:crossAx val="39656064"/>
        <c:crosses val="autoZero"/>
        <c:crossBetween val="between"/>
      </c:valAx>
      <c:spPr>
        <a:noFill/>
        <a:ln w="24961">
          <a:noFill/>
        </a:ln>
      </c:spPr>
    </c:plotArea>
    <c:plotVisOnly val="1"/>
    <c:dispBlanksAs val="gap"/>
    <c:showDLblsOverMax val="0"/>
  </c:chart>
  <c:spPr>
    <a:noFill/>
    <a:ln>
      <a:noFill/>
    </a:ln>
  </c:spPr>
  <c:txPr>
    <a:bodyPr/>
    <a:lstStyle/>
    <a:p>
      <a:pPr>
        <a:defRPr sz="835"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483870967741936E-2"/>
          <c:y val="0.12643678160919541"/>
          <c:w val="0.93548387096774188"/>
          <c:h val="0.77011494252873558"/>
        </c:manualLayout>
      </c:layout>
      <c:barChart>
        <c:barDir val="bar"/>
        <c:grouping val="clustered"/>
        <c:varyColors val="0"/>
        <c:ser>
          <c:idx val="0"/>
          <c:order val="0"/>
          <c:tx>
            <c:strRef>
              <c:f>Sheet1!$A$1</c:f>
              <c:strCache>
                <c:ptCount val="1"/>
                <c:pt idx="0">
                  <c:v>Casual Dining</c:v>
                </c:pt>
              </c:strCache>
            </c:strRef>
          </c:tx>
          <c:spPr>
            <a:noFill/>
            <a:ln w="25162">
              <a:noFill/>
            </a:ln>
          </c:spPr>
          <c:invertIfNegative val="0"/>
          <c:dLbls>
            <c:spPr>
              <a:noFill/>
              <a:ln w="25162">
                <a:noFill/>
              </a:ln>
            </c:spPr>
            <c:txPr>
              <a:bodyPr/>
              <a:lstStyle/>
              <a:p>
                <a:pPr>
                  <a:defRPr sz="1200" b="0" i="0" u="none" strike="noStrike" baseline="0">
                    <a:solidFill>
                      <a:schemeClr val="tx1"/>
                    </a:solidFill>
                    <a:latin typeface="Arial"/>
                    <a:ea typeface="Arial"/>
                    <a:cs typeface="Aria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Sheet1!#REF!</c:f>
            </c:multiLvlStrRef>
          </c:cat>
          <c:val>
            <c:numRef>
              <c:f>Sheet1!$B$1:$B$1</c:f>
              <c:numCache>
                <c:formatCode>0%</c:formatCode>
                <c:ptCount val="1"/>
                <c:pt idx="0">
                  <c:v>0.11</c:v>
                </c:pt>
              </c:numCache>
            </c:numRef>
          </c:val>
          <c:extLst>
            <c:ext xmlns:c16="http://schemas.microsoft.com/office/drawing/2014/chart" uri="{C3380CC4-5D6E-409C-BE32-E72D297353CC}">
              <c16:uniqueId val="{00000000-B0F8-4D93-8913-A7190C81F6B0}"/>
            </c:ext>
          </c:extLst>
        </c:ser>
        <c:dLbls>
          <c:showLegendKey val="0"/>
          <c:showVal val="0"/>
          <c:showCatName val="0"/>
          <c:showSerName val="0"/>
          <c:showPercent val="0"/>
          <c:showBubbleSize val="0"/>
        </c:dLbls>
        <c:gapWidth val="500"/>
        <c:overlap val="-10"/>
        <c:axId val="39682432"/>
        <c:axId val="39683968"/>
      </c:barChart>
      <c:catAx>
        <c:axId val="39682432"/>
        <c:scaling>
          <c:orientation val="minMax"/>
        </c:scaling>
        <c:delete val="0"/>
        <c:axPos val="l"/>
        <c:numFmt formatCode="General" sourceLinked="1"/>
        <c:majorTickMark val="none"/>
        <c:minorTickMark val="none"/>
        <c:tickLblPos val="none"/>
        <c:spPr>
          <a:ln w="9436">
            <a:noFill/>
          </a:ln>
        </c:spPr>
        <c:crossAx val="39683968"/>
        <c:crossesAt val="-100"/>
        <c:auto val="1"/>
        <c:lblAlgn val="ctr"/>
        <c:lblOffset val="100"/>
        <c:tickMarkSkip val="1"/>
        <c:noMultiLvlLbl val="0"/>
      </c:catAx>
      <c:valAx>
        <c:axId val="39683968"/>
        <c:scaling>
          <c:orientation val="minMax"/>
          <c:max val="0.1"/>
          <c:min val="-0.1"/>
        </c:scaling>
        <c:delete val="0"/>
        <c:axPos val="b"/>
        <c:numFmt formatCode="0%" sourceLinked="1"/>
        <c:majorTickMark val="none"/>
        <c:minorTickMark val="none"/>
        <c:tickLblPos val="none"/>
        <c:spPr>
          <a:ln w="9436">
            <a:noFill/>
          </a:ln>
        </c:spPr>
        <c:crossAx val="39682432"/>
        <c:crosses val="autoZero"/>
        <c:crossBetween val="between"/>
      </c:valAx>
      <c:spPr>
        <a:noFill/>
        <a:ln w="25162">
          <a:noFill/>
        </a:ln>
      </c:spPr>
    </c:plotArea>
    <c:plotVisOnly val="1"/>
    <c:dispBlanksAs val="gap"/>
    <c:showDLblsOverMax val="0"/>
  </c:chart>
  <c:spPr>
    <a:noFill/>
    <a:ln>
      <a:noFill/>
    </a:ln>
  </c:spPr>
  <c:txPr>
    <a:bodyPr/>
    <a:lstStyle/>
    <a:p>
      <a:pPr>
        <a:defRPr sz="768" b="1" i="0" u="none" strike="noStrike" baseline="0">
          <a:solidFill>
            <a:schemeClr val="tx1"/>
          </a:solidFill>
          <a:latin typeface="Arial"/>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5-07-21T19:49:31.408" idx="22">
    <p:pos x="10" y="10"/>
    <p:text>May 2015? doesn't match chart content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5-07-21T19:50:50.612" idx="23">
    <p:pos x="10" y="10"/>
    <p:text>May 2015?</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atin typeface="Arial" charset="0"/>
              </a:defRPr>
            </a:lvl1pPr>
          </a:lstStyle>
          <a:p>
            <a:pPr>
              <a:defRPr/>
            </a:pP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atin typeface="Arial" charset="0"/>
              </a:defRPr>
            </a:lvl1pPr>
          </a:lstStyle>
          <a:p>
            <a:pPr>
              <a:defRPr/>
            </a:pPr>
            <a:fld id="{D14AC743-C5A0-4A28-BD72-C54DDC381BAE}" type="slidenum">
              <a:rPr lang="en-US"/>
              <a:pPr>
                <a:defRPr/>
              </a:pPr>
              <a:t>‹#›</a:t>
            </a:fld>
            <a:endParaRPr lang="en-US"/>
          </a:p>
        </p:txBody>
      </p:sp>
    </p:spTree>
    <p:extLst>
      <p:ext uri="{BB962C8B-B14F-4D97-AF65-F5344CB8AC3E}">
        <p14:creationId xmlns:p14="http://schemas.microsoft.com/office/powerpoint/2010/main" val="34655811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atin typeface="Arial"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a:defRPr sz="1300">
                <a:latin typeface="Arial" charset="0"/>
              </a:defRPr>
            </a:lvl1pPr>
          </a:lstStyle>
          <a:p>
            <a:pPr>
              <a:defRPr/>
            </a:pPr>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a:defRPr sz="1300">
                <a:latin typeface="Arial"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a:defRPr sz="1300">
                <a:latin typeface="Arial" charset="0"/>
              </a:defRPr>
            </a:lvl1pPr>
          </a:lstStyle>
          <a:p>
            <a:pPr>
              <a:defRPr/>
            </a:pPr>
            <a:fld id="{DEBE7490-351E-4F4C-A5F7-D4BEA32ADA37}" type="slidenum">
              <a:rPr lang="en-US"/>
              <a:pPr>
                <a:defRPr/>
              </a:pPr>
              <a:t>‹#›</a:t>
            </a:fld>
            <a:endParaRPr lang="en-US"/>
          </a:p>
        </p:txBody>
      </p:sp>
    </p:spTree>
    <p:extLst>
      <p:ext uri="{BB962C8B-B14F-4D97-AF65-F5344CB8AC3E}">
        <p14:creationId xmlns:p14="http://schemas.microsoft.com/office/powerpoint/2010/main" val="51148055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C1F1F31B-A393-4055-AC7A-728FCDB42A08}" type="slidenum">
              <a:rPr lang="en-US" smtClean="0"/>
              <a:pPr eaLnBrk="1" hangingPunct="1">
                <a:defRPr/>
              </a:pPr>
              <a:t>1</a:t>
            </a:fld>
            <a:endParaRPr lang="en-US" dirty="0"/>
          </a:p>
        </p:txBody>
      </p:sp>
    </p:spTree>
    <p:extLst>
      <p:ext uri="{BB962C8B-B14F-4D97-AF65-F5344CB8AC3E}">
        <p14:creationId xmlns:p14="http://schemas.microsoft.com/office/powerpoint/2010/main" val="293745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0529872A-6182-4DF5-89A0-29055C289660}" type="slidenum">
              <a:rPr lang="en-US" smtClean="0"/>
              <a:pPr eaLnBrk="1" hangingPunct="1">
                <a:defRPr/>
              </a:pPr>
              <a:t>19</a:t>
            </a:fld>
            <a:endParaRPr lang="en-US" dirty="0"/>
          </a:p>
        </p:txBody>
      </p:sp>
    </p:spTree>
    <p:extLst>
      <p:ext uri="{BB962C8B-B14F-4D97-AF65-F5344CB8AC3E}">
        <p14:creationId xmlns:p14="http://schemas.microsoft.com/office/powerpoint/2010/main" val="90387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CF431386-4725-4518-8E2A-72F0CDF53B46}" type="slidenum">
              <a:rPr lang="en-US" smtClean="0"/>
              <a:pPr eaLnBrk="1" hangingPunct="1">
                <a:defRPr/>
              </a:pPr>
              <a:t>21</a:t>
            </a:fld>
            <a:endParaRPr lang="en-US" dirty="0"/>
          </a:p>
        </p:txBody>
      </p:sp>
    </p:spTree>
    <p:extLst>
      <p:ext uri="{BB962C8B-B14F-4D97-AF65-F5344CB8AC3E}">
        <p14:creationId xmlns:p14="http://schemas.microsoft.com/office/powerpoint/2010/main" val="343359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CF431386-4725-4518-8E2A-72F0CDF53B46}" type="slidenum">
              <a:rPr lang="en-US" smtClean="0"/>
              <a:pPr eaLnBrk="1" hangingPunct="1">
                <a:defRPr/>
              </a:pPr>
              <a:t>22</a:t>
            </a:fld>
            <a:endParaRPr lang="en-US" dirty="0"/>
          </a:p>
        </p:txBody>
      </p:sp>
    </p:spTree>
    <p:extLst>
      <p:ext uri="{BB962C8B-B14F-4D97-AF65-F5344CB8AC3E}">
        <p14:creationId xmlns:p14="http://schemas.microsoft.com/office/powerpoint/2010/main" val="3433599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Have only? Own less?</a:t>
            </a:r>
          </a:p>
        </p:txBody>
      </p:sp>
      <p:sp>
        <p:nvSpPr>
          <p:cNvPr id="614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DEF644C6-7B0F-4D6E-A439-CB4D0F7875EF}" type="slidenum">
              <a:rPr lang="en-US" smtClean="0"/>
              <a:pPr eaLnBrk="1" hangingPunct="1">
                <a:defRPr/>
              </a:pPr>
              <a:t>33</a:t>
            </a:fld>
            <a:endParaRPr lang="en-US" dirty="0"/>
          </a:p>
        </p:txBody>
      </p:sp>
    </p:spTree>
    <p:extLst>
      <p:ext uri="{BB962C8B-B14F-4D97-AF65-F5344CB8AC3E}">
        <p14:creationId xmlns:p14="http://schemas.microsoft.com/office/powerpoint/2010/main" val="3517912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second pie chart 2014 or 15?</a:t>
            </a:r>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EBE7490-351E-4F4C-A5F7-D4BEA32ADA37}" type="slidenum">
              <a:rPr lang="en-US" smtClean="0"/>
              <a:pPr>
                <a:defRPr/>
              </a:pPr>
              <a:t>34</a:t>
            </a:fld>
            <a:endParaRPr lang="en-US" dirty="0"/>
          </a:p>
        </p:txBody>
      </p:sp>
    </p:spTree>
    <p:extLst>
      <p:ext uri="{BB962C8B-B14F-4D97-AF65-F5344CB8AC3E}">
        <p14:creationId xmlns:p14="http://schemas.microsoft.com/office/powerpoint/2010/main" val="3858423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Fifth bulleted list has a comment bubble in it…dated last summer?</a:t>
            </a: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14271696-31AD-449A-B189-5B02C50C41B9}" type="slidenum">
              <a:rPr lang="en-US" smtClean="0"/>
              <a:pPr eaLnBrk="1" hangingPunct="1">
                <a:defRPr/>
              </a:pPr>
              <a:t>36</a:t>
            </a:fld>
            <a:endParaRPr lang="en-US" dirty="0"/>
          </a:p>
        </p:txBody>
      </p:sp>
    </p:spTree>
    <p:extLst>
      <p:ext uri="{BB962C8B-B14F-4D97-AF65-F5344CB8AC3E}">
        <p14:creationId xmlns:p14="http://schemas.microsoft.com/office/powerpoint/2010/main" val="3836140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634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82B4F261-743D-42BC-8A53-3B3E5A9A63B5}" type="slidenum">
              <a:rPr lang="en-US" smtClean="0"/>
              <a:pPr eaLnBrk="1" hangingPunct="1">
                <a:defRPr/>
              </a:pPr>
              <a:t>40</a:t>
            </a:fld>
            <a:endParaRPr lang="en-US"/>
          </a:p>
        </p:txBody>
      </p:sp>
    </p:spTree>
    <p:extLst>
      <p:ext uri="{BB962C8B-B14F-4D97-AF65-F5344CB8AC3E}">
        <p14:creationId xmlns:p14="http://schemas.microsoft.com/office/powerpoint/2010/main" val="1639731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Coffee Café </a:t>
            </a:r>
            <a:r>
              <a:rPr lang="en-US" dirty="0" err="1"/>
              <a:t>apitalized</a:t>
            </a:r>
            <a:r>
              <a:rPr lang="en-US" dirty="0"/>
              <a:t>?</a:t>
            </a: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318B4E68-24AB-4CBB-ACB5-33DE2F46C2DE}" type="slidenum">
              <a:rPr lang="en-US" smtClean="0"/>
              <a:pPr eaLnBrk="1" hangingPunct="1">
                <a:defRPr/>
              </a:pPr>
              <a:t>42</a:t>
            </a:fld>
            <a:endParaRPr lang="en-US"/>
          </a:p>
        </p:txBody>
      </p:sp>
    </p:spTree>
    <p:extLst>
      <p:ext uri="{BB962C8B-B14F-4D97-AF65-F5344CB8AC3E}">
        <p14:creationId xmlns:p14="http://schemas.microsoft.com/office/powerpoint/2010/main" val="1342741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55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600B20BA-4594-4456-9CC5-8D0DCDF6546B}" type="slidenum">
              <a:rPr lang="en-US" smtClean="0"/>
              <a:pPr eaLnBrk="1" hangingPunct="1">
                <a:defRPr/>
              </a:pPr>
              <a:t>44</a:t>
            </a:fld>
            <a:endParaRPr lang="en-US"/>
          </a:p>
        </p:txBody>
      </p:sp>
    </p:spTree>
    <p:extLst>
      <p:ext uri="{BB962C8B-B14F-4D97-AF65-F5344CB8AC3E}">
        <p14:creationId xmlns:p14="http://schemas.microsoft.com/office/powerpoint/2010/main" val="1628553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665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FD521C81-0CB0-493B-AFCA-F5B27AA3FB1B}" type="slidenum">
              <a:rPr lang="en-US" smtClean="0"/>
              <a:pPr eaLnBrk="1" hangingPunct="1">
                <a:defRPr/>
              </a:pPr>
              <a:t>47</a:t>
            </a:fld>
            <a:endParaRPr lang="en-US"/>
          </a:p>
        </p:txBody>
      </p:sp>
    </p:spTree>
    <p:extLst>
      <p:ext uri="{BB962C8B-B14F-4D97-AF65-F5344CB8AC3E}">
        <p14:creationId xmlns:p14="http://schemas.microsoft.com/office/powerpoint/2010/main" val="1848125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8283727A-AA9B-46DC-AA16-8BEDD3DCD345}" type="slidenum">
              <a:rPr lang="en-US" smtClean="0"/>
              <a:pPr eaLnBrk="1" hangingPunct="1">
                <a:defRPr/>
              </a:pPr>
              <a:t>2</a:t>
            </a:fld>
            <a:endParaRPr lang="en-US" dirty="0"/>
          </a:p>
        </p:txBody>
      </p:sp>
    </p:spTree>
    <p:extLst>
      <p:ext uri="{BB962C8B-B14F-4D97-AF65-F5344CB8AC3E}">
        <p14:creationId xmlns:p14="http://schemas.microsoft.com/office/powerpoint/2010/main" val="4094750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593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8CA2485B-D90D-4EA3-886C-19393A8AD188}" type="slidenum">
              <a:rPr lang="en-US" smtClean="0"/>
              <a:pPr eaLnBrk="1" hangingPunct="1">
                <a:defRPr/>
              </a:pPr>
              <a:t>51</a:t>
            </a:fld>
            <a:endParaRPr lang="en-US"/>
          </a:p>
        </p:txBody>
      </p:sp>
    </p:spTree>
    <p:extLst>
      <p:ext uri="{BB962C8B-B14F-4D97-AF65-F5344CB8AC3E}">
        <p14:creationId xmlns:p14="http://schemas.microsoft.com/office/powerpoint/2010/main" val="2984224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1747680-3924-4C1B-9BC9-DF197EEED139}" type="slidenum">
              <a:rPr lang="en-US" smtClean="0"/>
              <a:pPr eaLnBrk="1" hangingPunct="1"/>
              <a:t>52</a:t>
            </a:fld>
            <a:endParaRPr lang="en-US"/>
          </a:p>
        </p:txBody>
      </p:sp>
      <p:sp>
        <p:nvSpPr>
          <p:cNvPr id="2" name="Header Placeholder 1"/>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381614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604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72A72961-49D5-4A2C-8E46-EAE858C36016}" type="slidenum">
              <a:rPr lang="en-US" smtClean="0"/>
              <a:pPr eaLnBrk="1" hangingPunct="1">
                <a:defRPr/>
              </a:pPr>
              <a:t>55</a:t>
            </a:fld>
            <a:endParaRPr lang="en-US"/>
          </a:p>
        </p:txBody>
      </p:sp>
    </p:spTree>
    <p:extLst>
      <p:ext uri="{BB962C8B-B14F-4D97-AF65-F5344CB8AC3E}">
        <p14:creationId xmlns:p14="http://schemas.microsoft.com/office/powerpoint/2010/main" val="959991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518FAC-BDC8-41C5-8506-760A672356D6}" type="slidenum">
              <a:rPr lang="en-US" smtClean="0"/>
              <a:pPr eaLnBrk="1" hangingPunct="1"/>
              <a:t>57</a:t>
            </a:fld>
            <a:endParaRPr lang="en-US" dirty="0"/>
          </a:p>
        </p:txBody>
      </p:sp>
    </p:spTree>
    <p:extLst>
      <p:ext uri="{BB962C8B-B14F-4D97-AF65-F5344CB8AC3E}">
        <p14:creationId xmlns:p14="http://schemas.microsoft.com/office/powerpoint/2010/main" val="3255857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601C8509-4472-4572-8ACB-59660A2E1F89}" type="slidenum">
              <a:rPr lang="en-US" smtClean="0"/>
              <a:pPr eaLnBrk="1" hangingPunct="1"/>
              <a:t>58</a:t>
            </a:fld>
            <a:endParaRPr lang="en-US" dirty="0"/>
          </a:p>
        </p:txBody>
      </p:sp>
    </p:spTree>
    <p:extLst>
      <p:ext uri="{BB962C8B-B14F-4D97-AF65-F5344CB8AC3E}">
        <p14:creationId xmlns:p14="http://schemas.microsoft.com/office/powerpoint/2010/main" val="2959713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C8F303BC-4436-412E-A87D-23E7C1C3092B}" type="slidenum">
              <a:rPr lang="en-US" smtClean="0"/>
              <a:pPr eaLnBrk="1" hangingPunct="1">
                <a:defRPr/>
              </a:pPr>
              <a:t>66</a:t>
            </a:fld>
            <a:endParaRPr lang="en-US"/>
          </a:p>
        </p:txBody>
      </p:sp>
    </p:spTree>
    <p:extLst>
      <p:ext uri="{BB962C8B-B14F-4D97-AF65-F5344CB8AC3E}">
        <p14:creationId xmlns:p14="http://schemas.microsoft.com/office/powerpoint/2010/main" val="268375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a:p>
            <a:endParaRPr lang="en-US"/>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609" indent="-285619" eaLnBrk="0" hangingPunct="0">
              <a:defRPr>
                <a:solidFill>
                  <a:schemeClr val="tx1"/>
                </a:solidFill>
                <a:latin typeface="Arial" charset="0"/>
              </a:defRPr>
            </a:lvl2pPr>
            <a:lvl3pPr marL="1142474" indent="-228494" eaLnBrk="0" hangingPunct="0">
              <a:defRPr>
                <a:solidFill>
                  <a:schemeClr val="tx1"/>
                </a:solidFill>
                <a:latin typeface="Arial" charset="0"/>
              </a:defRPr>
            </a:lvl3pPr>
            <a:lvl4pPr marL="1599464" indent="-228494" eaLnBrk="0" hangingPunct="0">
              <a:defRPr>
                <a:solidFill>
                  <a:schemeClr val="tx1"/>
                </a:solidFill>
                <a:latin typeface="Arial" charset="0"/>
              </a:defRPr>
            </a:lvl4pPr>
            <a:lvl5pPr marL="2056453" indent="-228494" eaLnBrk="0" hangingPunct="0">
              <a:defRPr>
                <a:solidFill>
                  <a:schemeClr val="tx1"/>
                </a:solidFill>
                <a:latin typeface="Arial" charset="0"/>
              </a:defRPr>
            </a:lvl5pPr>
            <a:lvl6pPr marL="2513443" indent="-228494" eaLnBrk="0" fontAlgn="base" hangingPunct="0">
              <a:spcBef>
                <a:spcPct val="0"/>
              </a:spcBef>
              <a:spcAft>
                <a:spcPct val="0"/>
              </a:spcAft>
              <a:defRPr>
                <a:solidFill>
                  <a:schemeClr val="tx1"/>
                </a:solidFill>
                <a:latin typeface="Arial" charset="0"/>
              </a:defRPr>
            </a:lvl6pPr>
            <a:lvl7pPr marL="2970433" indent="-228494" eaLnBrk="0" fontAlgn="base" hangingPunct="0">
              <a:spcBef>
                <a:spcPct val="0"/>
              </a:spcBef>
              <a:spcAft>
                <a:spcPct val="0"/>
              </a:spcAft>
              <a:defRPr>
                <a:solidFill>
                  <a:schemeClr val="tx1"/>
                </a:solidFill>
                <a:latin typeface="Arial" charset="0"/>
              </a:defRPr>
            </a:lvl7pPr>
            <a:lvl8pPr marL="3427422" indent="-228494" eaLnBrk="0" fontAlgn="base" hangingPunct="0">
              <a:spcBef>
                <a:spcPct val="0"/>
              </a:spcBef>
              <a:spcAft>
                <a:spcPct val="0"/>
              </a:spcAft>
              <a:defRPr>
                <a:solidFill>
                  <a:schemeClr val="tx1"/>
                </a:solidFill>
                <a:latin typeface="Arial" charset="0"/>
              </a:defRPr>
            </a:lvl8pPr>
            <a:lvl9pPr marL="3884412" indent="-228494" eaLnBrk="0" fontAlgn="base" hangingPunct="0">
              <a:spcBef>
                <a:spcPct val="0"/>
              </a:spcBef>
              <a:spcAft>
                <a:spcPct val="0"/>
              </a:spcAft>
              <a:defRPr>
                <a:solidFill>
                  <a:schemeClr val="tx1"/>
                </a:solidFill>
                <a:latin typeface="Arial" charset="0"/>
              </a:defRPr>
            </a:lvl9pPr>
          </a:lstStyle>
          <a:p>
            <a:pPr eaLnBrk="1" hangingPunct="1">
              <a:defRPr/>
            </a:pPr>
            <a:fld id="{8A715188-C90F-4452-A7DD-63CF0552B788}" type="slidenum">
              <a:rPr lang="en-US" smtClean="0"/>
              <a:pPr eaLnBrk="1" hangingPunct="1">
                <a:defRPr/>
              </a:pPr>
              <a:t>6</a:t>
            </a:fld>
            <a:endParaRPr lang="en-US"/>
          </a:p>
        </p:txBody>
      </p:sp>
    </p:spTree>
    <p:extLst>
      <p:ext uri="{BB962C8B-B14F-4D97-AF65-F5344CB8AC3E}">
        <p14:creationId xmlns:p14="http://schemas.microsoft.com/office/powerpoint/2010/main" val="103114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pPr defTabSz="1001111"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fld id="{5AD28D20-D658-4ADC-92F2-E02689029DE4}" type="slidenum">
              <a:rPr lang="en-US" smtClean="0">
                <a:solidFill>
                  <a:prstClr val="black"/>
                </a:solidFill>
                <a:latin typeface="Rockwell"/>
              </a:rPr>
              <a:pPr/>
              <a:t>9</a:t>
            </a:fld>
            <a:endParaRPr lang="en-US" dirty="0">
              <a:solidFill>
                <a:prstClr val="black"/>
              </a:solidFill>
              <a:latin typeface="Rockwell"/>
            </a:endParaRPr>
          </a:p>
        </p:txBody>
      </p:sp>
    </p:spTree>
    <p:extLst>
      <p:ext uri="{BB962C8B-B14F-4D97-AF65-F5344CB8AC3E}">
        <p14:creationId xmlns:p14="http://schemas.microsoft.com/office/powerpoint/2010/main" val="50896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2097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2097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54276"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endParaRPr lang="en-US" dirty="0"/>
          </a:p>
        </p:txBody>
      </p:sp>
      <p:sp>
        <p:nvSpPr>
          <p:cNvPr id="54277"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9D8AA20C-4818-496A-873C-9C1C9C5D1742}" type="slidenum">
              <a:rPr lang="en-US" smtClean="0"/>
              <a:pPr eaLnBrk="1" hangingPunct="1">
                <a:defRPr/>
              </a:pPr>
              <a:t>15</a:t>
            </a:fld>
            <a:endParaRPr lang="en-US" dirty="0"/>
          </a:p>
        </p:txBody>
      </p:sp>
    </p:spTree>
    <p:extLst>
      <p:ext uri="{BB962C8B-B14F-4D97-AF65-F5344CB8AC3E}">
        <p14:creationId xmlns:p14="http://schemas.microsoft.com/office/powerpoint/2010/main" val="391643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553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A2B6E7E8-7A79-43DC-B552-095C48E86D3B}" type="slidenum">
              <a:rPr lang="en-US" smtClean="0"/>
              <a:pPr eaLnBrk="1" hangingPunct="1">
                <a:defRPr/>
              </a:pPr>
              <a:t>17</a:t>
            </a:fld>
            <a:endParaRPr lang="en-US" dirty="0"/>
          </a:p>
        </p:txBody>
      </p:sp>
    </p:spTree>
    <p:extLst>
      <p:ext uri="{BB962C8B-B14F-4D97-AF65-F5344CB8AC3E}">
        <p14:creationId xmlns:p14="http://schemas.microsoft.com/office/powerpoint/2010/main" val="355041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5" indent="-285717" eaLnBrk="0" hangingPunct="0">
              <a:defRPr>
                <a:solidFill>
                  <a:schemeClr val="tx1"/>
                </a:solidFill>
                <a:latin typeface="Arial" charset="0"/>
              </a:defRPr>
            </a:lvl2pPr>
            <a:lvl3pPr marL="1142868" indent="-228573" eaLnBrk="0" hangingPunct="0">
              <a:defRPr>
                <a:solidFill>
                  <a:schemeClr val="tx1"/>
                </a:solidFill>
                <a:latin typeface="Arial" charset="0"/>
              </a:defRPr>
            </a:lvl3pPr>
            <a:lvl4pPr marL="1600016" indent="-228573" eaLnBrk="0" hangingPunct="0">
              <a:defRPr>
                <a:solidFill>
                  <a:schemeClr val="tx1"/>
                </a:solidFill>
                <a:latin typeface="Arial" charset="0"/>
              </a:defRPr>
            </a:lvl4pPr>
            <a:lvl5pPr marL="2057163" indent="-228573" eaLnBrk="0" hangingPunct="0">
              <a:defRPr>
                <a:solidFill>
                  <a:schemeClr val="tx1"/>
                </a:solidFill>
                <a:latin typeface="Arial" charset="0"/>
              </a:defRPr>
            </a:lvl5pPr>
            <a:lvl6pPr marL="2514311" indent="-228573" eaLnBrk="0" fontAlgn="base" hangingPunct="0">
              <a:spcBef>
                <a:spcPct val="0"/>
              </a:spcBef>
              <a:spcAft>
                <a:spcPct val="0"/>
              </a:spcAft>
              <a:defRPr>
                <a:solidFill>
                  <a:schemeClr val="tx1"/>
                </a:solidFill>
                <a:latin typeface="Arial" charset="0"/>
              </a:defRPr>
            </a:lvl6pPr>
            <a:lvl7pPr marL="2971458" indent="-228573" eaLnBrk="0" fontAlgn="base" hangingPunct="0">
              <a:spcBef>
                <a:spcPct val="0"/>
              </a:spcBef>
              <a:spcAft>
                <a:spcPct val="0"/>
              </a:spcAft>
              <a:defRPr>
                <a:solidFill>
                  <a:schemeClr val="tx1"/>
                </a:solidFill>
                <a:latin typeface="Arial" charset="0"/>
              </a:defRPr>
            </a:lvl7pPr>
            <a:lvl8pPr marL="3428606" indent="-228573" eaLnBrk="0" fontAlgn="base" hangingPunct="0">
              <a:spcBef>
                <a:spcPct val="0"/>
              </a:spcBef>
              <a:spcAft>
                <a:spcPct val="0"/>
              </a:spcAft>
              <a:defRPr>
                <a:solidFill>
                  <a:schemeClr val="tx1"/>
                </a:solidFill>
                <a:latin typeface="Arial" charset="0"/>
              </a:defRPr>
            </a:lvl8pPr>
            <a:lvl9pPr marL="3885753" indent="-228573" eaLnBrk="0" fontAlgn="base" hangingPunct="0">
              <a:spcBef>
                <a:spcPct val="0"/>
              </a:spcBef>
              <a:spcAft>
                <a:spcPct val="0"/>
              </a:spcAft>
              <a:defRPr>
                <a:solidFill>
                  <a:schemeClr val="tx1"/>
                </a:solidFill>
                <a:latin typeface="Arial" charset="0"/>
              </a:defRPr>
            </a:lvl9pPr>
          </a:lstStyle>
          <a:p>
            <a:pPr eaLnBrk="1" hangingPunct="1">
              <a:defRPr/>
            </a:pPr>
            <a:fld id="{454BA923-329C-48BF-815B-390F0BD4A7F0}" type="slidenum">
              <a:rPr lang="en-US" smtClean="0"/>
              <a:pPr eaLnBrk="1" hangingPunct="1">
                <a:defRPr/>
              </a:pPr>
              <a:t>18</a:t>
            </a:fld>
            <a:endParaRPr lang="en-US" dirty="0"/>
          </a:p>
        </p:txBody>
      </p:sp>
    </p:spTree>
    <p:extLst>
      <p:ext uri="{BB962C8B-B14F-4D97-AF65-F5344CB8AC3E}">
        <p14:creationId xmlns:p14="http://schemas.microsoft.com/office/powerpoint/2010/main" val="3607890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0"/>
          </p:nvPr>
        </p:nvSpPr>
        <p:spPr/>
        <p:txBody>
          <a:bodyPr/>
          <a:lstStyle>
            <a:lvl1pPr>
              <a:defRPr/>
            </a:lvl1pPr>
          </a:lstStyle>
          <a:p>
            <a:pPr>
              <a:defRPr/>
            </a:pPr>
            <a:fld id="{80EFFBB0-7A67-4247-8088-87AE488772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411FBAF-7C07-433D-B769-746EC4A8E69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1FC11FC7-96AB-4E7B-B36E-7496F52574E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7580DF1-535F-4682-B8C9-71FD38067E4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 with chart and subhead">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a:xfrm>
            <a:off x="609600" y="2076174"/>
            <a:ext cx="10972800" cy="3659500"/>
          </a:xfrm>
          <a:prstGeom prst="rect">
            <a:avLst/>
          </a:prstGeom>
        </p:spPr>
        <p:txBody>
          <a:bodyPr/>
          <a:lstStyle>
            <a:lvl1pPr marL="0" indent="0">
              <a:buFontTx/>
              <a:buNone/>
              <a:defRPr/>
            </a:lvl1pPr>
          </a:lstStyle>
          <a:p>
            <a:r>
              <a:rPr lang="en-US"/>
              <a:t>Click icon to add chart</a:t>
            </a:r>
            <a:endParaRPr lang="en-US" dirty="0"/>
          </a:p>
        </p:txBody>
      </p:sp>
      <p:sp>
        <p:nvSpPr>
          <p:cNvPr id="12" name="Text Placeholder 11"/>
          <p:cNvSpPr>
            <a:spLocks noGrp="1"/>
          </p:cNvSpPr>
          <p:nvPr>
            <p:ph type="body" sz="quarter" idx="12"/>
          </p:nvPr>
        </p:nvSpPr>
        <p:spPr>
          <a:xfrm>
            <a:off x="609600" y="6067548"/>
            <a:ext cx="10972800" cy="349250"/>
          </a:xfrm>
          <a:prstGeom prst="rect">
            <a:avLst/>
          </a:prstGeom>
        </p:spPr>
        <p:txBody>
          <a:bodyPr/>
          <a:lstStyle>
            <a:lvl1pPr marL="0" indent="0" algn="r">
              <a:buFontTx/>
              <a:buNone/>
              <a:defRPr sz="900"/>
            </a:lvl1pPr>
          </a:lstStyle>
          <a:p>
            <a:pPr lvl="0"/>
            <a:r>
              <a:rPr lang="en-US"/>
              <a:t>Click to edit Master text styles</a:t>
            </a:r>
          </a:p>
        </p:txBody>
      </p:sp>
      <p:sp>
        <p:nvSpPr>
          <p:cNvPr id="6" name="Title 1"/>
          <p:cNvSpPr>
            <a:spLocks noGrp="1"/>
          </p:cNvSpPr>
          <p:nvPr>
            <p:ph type="title"/>
          </p:nvPr>
        </p:nvSpPr>
        <p:spPr>
          <a:xfrm>
            <a:off x="609600" y="292140"/>
            <a:ext cx="10972800" cy="553998"/>
          </a:xfrm>
          <a:prstGeom prst="rect">
            <a:avLst/>
          </a:prstGeom>
        </p:spPr>
        <p:txBody>
          <a:bodyPr anchor="t" anchorCtr="0"/>
          <a:lstStyle>
            <a:lvl1pPr>
              <a:defRPr sz="3000" b="1"/>
            </a:lvl1pPr>
          </a:lstStyle>
          <a:p>
            <a:r>
              <a:rPr lang="en-US"/>
              <a:t>Click to edit Master title style</a:t>
            </a:r>
            <a:endParaRPr lang="en-US" dirty="0"/>
          </a:p>
        </p:txBody>
      </p:sp>
      <p:sp>
        <p:nvSpPr>
          <p:cNvPr id="7" name="Rectangle 2"/>
          <p:cNvSpPr>
            <a:spLocks noChangeArrowheads="1"/>
          </p:cNvSpPr>
          <p:nvPr/>
        </p:nvSpPr>
        <p:spPr bwMode="gray">
          <a:xfrm>
            <a:off x="0" y="6451600"/>
            <a:ext cx="12192000" cy="406400"/>
          </a:xfrm>
          <a:prstGeom prst="rect">
            <a:avLst/>
          </a:prstGeom>
          <a:solidFill>
            <a:srgbClr val="003C69"/>
          </a:solidFill>
          <a:ln>
            <a:noFill/>
          </a:ln>
          <a:extLst/>
        </p:spPr>
        <p:txBody>
          <a:bodyPr wrap="none" anchor="ctr"/>
          <a:lstStyle/>
          <a:p>
            <a:pPr defTabSz="457200"/>
            <a:endParaRPr lang="en-US">
              <a:solidFill>
                <a:srgbClr val="000000"/>
              </a:solidFill>
            </a:endParaRPr>
          </a:p>
        </p:txBody>
      </p:sp>
      <p:sp>
        <p:nvSpPr>
          <p:cNvPr id="13" name="Slide Number Placeholder 3"/>
          <p:cNvSpPr>
            <a:spLocks noGrp="1"/>
          </p:cNvSpPr>
          <p:nvPr>
            <p:ph type="sldNum" sz="quarter" idx="14"/>
          </p:nvPr>
        </p:nvSpPr>
        <p:spPr>
          <a:xfrm>
            <a:off x="8737600" y="6452607"/>
            <a:ext cx="2844800" cy="365125"/>
          </a:xfrm>
        </p:spPr>
        <p:txBody>
          <a:bodyPr/>
          <a:lstStyle/>
          <a:p>
            <a:fld id="{35A454EE-6717-4973-901E-6A90AD009CF4}" type="slidenum">
              <a:rPr lang="en-US" smtClean="0">
                <a:solidFill>
                  <a:prstClr val="white"/>
                </a:solidFill>
              </a:rPr>
              <a:pPr/>
              <a:t>‹#›</a:t>
            </a:fld>
            <a:endParaRPr lang="en-US">
              <a:solidFill>
                <a:prstClr val="white"/>
              </a:solidFill>
            </a:endParaRPr>
          </a:p>
        </p:txBody>
      </p:sp>
      <p:sp>
        <p:nvSpPr>
          <p:cNvPr id="9" name="Footer Placeholder 18"/>
          <p:cNvSpPr txBox="1">
            <a:spLocks/>
          </p:cNvSpPr>
          <p:nvPr/>
        </p:nvSpPr>
        <p:spPr>
          <a:xfrm>
            <a:off x="561493" y="6548354"/>
            <a:ext cx="4360987" cy="1628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US" sz="800" b="1" dirty="0">
                <a:solidFill>
                  <a:srgbClr val="FFFFFF"/>
                </a:solidFill>
              </a:rPr>
              <a:t>The NPD Group, Inc.  |  </a:t>
            </a:r>
            <a:r>
              <a:rPr lang="en-US" sz="800" dirty="0">
                <a:solidFill>
                  <a:srgbClr val="FFFFFF"/>
                </a:solidFill>
              </a:rPr>
              <a:t>Proprietary and Confidential</a:t>
            </a:r>
          </a:p>
        </p:txBody>
      </p:sp>
      <p:sp>
        <p:nvSpPr>
          <p:cNvPr id="11" name="Text Placeholder 5"/>
          <p:cNvSpPr>
            <a:spLocks noGrp="1"/>
          </p:cNvSpPr>
          <p:nvPr>
            <p:ph type="body" sz="quarter" idx="15"/>
          </p:nvPr>
        </p:nvSpPr>
        <p:spPr>
          <a:xfrm>
            <a:off x="609600" y="981075"/>
            <a:ext cx="10972800" cy="690599"/>
          </a:xfrm>
          <a:prstGeom prst="rect">
            <a:avLst/>
          </a:prstGeom>
        </p:spPr>
        <p:txBody>
          <a:bodyPr/>
          <a:lstStyle>
            <a:lvl1pPr marL="0" indent="0">
              <a:buFontTx/>
              <a:buNone/>
              <a:defRPr sz="2200">
                <a:solidFill>
                  <a:srgbClr val="00A1DE"/>
                </a:solidFill>
              </a:defRPr>
            </a:lvl1pPr>
            <a:lvl2pPr marL="457200" indent="0">
              <a:buFontTx/>
              <a:buNone/>
              <a:defRPr sz="2200">
                <a:solidFill>
                  <a:srgbClr val="00A1DE"/>
                </a:solidFill>
              </a:defRPr>
            </a:lvl2pPr>
            <a:lvl3pPr marL="914400" indent="0">
              <a:buFontTx/>
              <a:buNone/>
              <a:defRPr sz="2200">
                <a:solidFill>
                  <a:srgbClr val="00A1DE"/>
                </a:solidFill>
              </a:defRPr>
            </a:lvl3pPr>
            <a:lvl4pPr marL="1371600" indent="0">
              <a:buFontTx/>
              <a:buNone/>
              <a:defRPr sz="2200">
                <a:solidFill>
                  <a:srgbClr val="00A1DE"/>
                </a:solidFill>
              </a:defRPr>
            </a:lvl4pPr>
            <a:lvl5pPr marL="1828800" indent="0">
              <a:buFontTx/>
              <a:buNone/>
              <a:defRPr sz="2200">
                <a:solidFill>
                  <a:srgbClr val="00A1DE"/>
                </a:solidFill>
              </a:defRPr>
            </a:lvl5pPr>
          </a:lstStyle>
          <a:p>
            <a:pPr lvl="0"/>
            <a:r>
              <a:rPr lang="en-US"/>
              <a:t>Click to edit Master text styles</a:t>
            </a:r>
          </a:p>
        </p:txBody>
      </p:sp>
      <p:sp>
        <p:nvSpPr>
          <p:cNvPr id="14" name="Rectangle 2"/>
          <p:cNvSpPr>
            <a:spLocks noChangeArrowheads="1"/>
          </p:cNvSpPr>
          <p:nvPr userDrawn="1"/>
        </p:nvSpPr>
        <p:spPr bwMode="gray">
          <a:xfrm>
            <a:off x="0" y="6451600"/>
            <a:ext cx="12192000" cy="406400"/>
          </a:xfrm>
          <a:prstGeom prst="rect">
            <a:avLst/>
          </a:prstGeom>
          <a:solidFill>
            <a:srgbClr val="003C69"/>
          </a:solidFill>
          <a:ln>
            <a:noFill/>
          </a:ln>
          <a:extLst/>
        </p:spPr>
        <p:txBody>
          <a:bodyPr wrap="none" anchor="ctr"/>
          <a:lstStyle/>
          <a:p>
            <a:pPr defTabSz="457200"/>
            <a:endParaRPr lang="en-US">
              <a:solidFill>
                <a:srgbClr val="000000"/>
              </a:solidFill>
            </a:endParaRPr>
          </a:p>
        </p:txBody>
      </p:sp>
      <p:sp>
        <p:nvSpPr>
          <p:cNvPr id="15" name="Footer Placeholder 18"/>
          <p:cNvSpPr txBox="1">
            <a:spLocks/>
          </p:cNvSpPr>
          <p:nvPr userDrawn="1"/>
        </p:nvSpPr>
        <p:spPr>
          <a:xfrm>
            <a:off x="561493" y="6548354"/>
            <a:ext cx="4360987" cy="1628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0" hangingPunct="0">
              <a:defRPr/>
            </a:pPr>
            <a:r>
              <a:rPr lang="en-US" sz="800" b="1" dirty="0">
                <a:solidFill>
                  <a:srgbClr val="FFFFFF"/>
                </a:solidFill>
              </a:rPr>
              <a:t>The NPD Group, Inc.  |  </a:t>
            </a:r>
            <a:r>
              <a:rPr lang="en-US" sz="800" dirty="0">
                <a:solidFill>
                  <a:srgbClr val="FFFFFF"/>
                </a:solidFill>
              </a:rPr>
              <a:t>Proprietary and Confidential</a:t>
            </a:r>
          </a:p>
        </p:txBody>
      </p:sp>
    </p:spTree>
    <p:extLst>
      <p:ext uri="{BB962C8B-B14F-4D97-AF65-F5344CB8AC3E}">
        <p14:creationId xmlns:p14="http://schemas.microsoft.com/office/powerpoint/2010/main" val="368833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0"/>
          </p:nvPr>
        </p:nvSpPr>
        <p:spPr/>
        <p:txBody>
          <a:bodyPr/>
          <a:lstStyle>
            <a:lvl1pPr>
              <a:defRPr/>
            </a:lvl1pPr>
          </a:lstStyle>
          <a:p>
            <a:pPr>
              <a:defRPr/>
            </a:pPr>
            <a:fld id="{0A3C58B1-9496-4FA5-831D-CDFB94D8128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0F32146-3BBE-4F7E-A4BF-47F26292B1D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1147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489D4BBB-54F3-4E2A-AD76-110A5842722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5F8C1AA-5666-4411-8779-A5A4A7CBDF5F}"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41563554-26AC-4385-948C-E0BEC26BE99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a:xfrm>
            <a:off x="8737600" y="6356351"/>
            <a:ext cx="2844800" cy="365125"/>
          </a:xfrm>
        </p:spPr>
        <p:txBody>
          <a:bodyPr/>
          <a:lstStyle>
            <a:lvl1pPr>
              <a:defRPr/>
            </a:lvl1pPr>
          </a:lstStyle>
          <a:p>
            <a:pPr>
              <a:defRPr/>
            </a:pPr>
            <a:fld id="{11D1651F-FD4E-40F2-83F6-642FEBF69C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FEEDB9E9-69C6-4517-8FC3-1C5E3672B05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F38CD8F-0EC3-44ED-9D14-2CD333BACDC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21DA3831-C3C8-4FC7-9443-401969ADBE7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D745BF7-941B-4025-B81A-4791B93FA98B}"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ADB794D-8C13-40CD-A6C8-7EF21DEF2E6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79128509-612E-4FAA-9391-AC17715B2268}"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02F3980-E9E8-4856-9CD6-AC646A5B9E9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FB4F5DC8-6C50-4E49-8A56-183DE597256A}"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5192D4D-33C3-439D-8738-3E5B41E8217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0"/>
          </p:nvPr>
        </p:nvSpPr>
        <p:spPr/>
        <p:txBody>
          <a:bodyPr/>
          <a:lstStyle>
            <a:lvl1pPr>
              <a:defRPr/>
            </a:lvl1pPr>
          </a:lstStyle>
          <a:p>
            <a:pPr>
              <a:defRPr/>
            </a:pPr>
            <a:fld id="{C0DDFBAB-65A4-447C-B3FC-1FB703B7455E}"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C6BB83C5-F8AA-47CD-8E2E-BBD3E06E81C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1147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765F65A6-7C65-4A8A-8142-E50455255EA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1147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D6A1BBAF-BE35-404C-BD08-7CC3CB3756E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5872A2D8-A7AF-4991-818E-86E359432CE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2D57A98A-C140-4A88-944B-A6C513B5DFE9}"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a:xfrm>
            <a:off x="8737600" y="6356351"/>
            <a:ext cx="2844800" cy="365125"/>
          </a:xfrm>
        </p:spPr>
        <p:txBody>
          <a:bodyPr/>
          <a:lstStyle>
            <a:lvl1pPr>
              <a:defRPr/>
            </a:lvl1pPr>
          </a:lstStyle>
          <a:p>
            <a:pPr>
              <a:defRPr/>
            </a:pPr>
            <a:fld id="{80332AC3-BF1F-4C7D-A982-84603A3315A4}"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370AE0D0-431F-4AB3-B6B6-ACA3C0B8D82B}"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74CBA23-7461-4DFB-8701-12BF74792F3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EBA1382C-3425-4224-8007-2A0E4CB204F0}"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4533B00-CE01-4E18-9182-6BF4F70F918B}"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1C236A9A-92BC-4D28-A2FF-9E77B3D3505D}"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1DDBB3FD-DC36-4946-8CA9-B9D5113C461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AD8BCBCE-D0D9-4E26-B19D-40A255F104B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9A63D6DC-5997-44C4-9D61-2DDA0CDBC9EF}"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7D4FB02-1134-4679-8597-B6753D7251A7}"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4"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Slide Number Placeholder 5"/>
          <p:cNvSpPr>
            <a:spLocks noGrp="1"/>
          </p:cNvSpPr>
          <p:nvPr>
            <p:ph type="sldNum" sz="quarter" idx="10"/>
          </p:nvPr>
        </p:nvSpPr>
        <p:spPr/>
        <p:txBody>
          <a:bodyPr/>
          <a:lstStyle>
            <a:lvl1pPr>
              <a:defRPr/>
            </a:lvl1pPr>
          </a:lstStyle>
          <a:p>
            <a:pPr>
              <a:defRPr/>
            </a:pPr>
            <a:fld id="{0B418386-D07E-4ED6-9724-4B4EB73CE2C6}"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0389566C-5AF2-4B7D-8A4D-280068F6636D}"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11479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5FA5E65C-CBC7-4C94-805B-7A0D387EDA2A}"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2FCEAD95-A36F-4FFE-9E87-DE25CCDB877C}"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A190567E-127D-4375-B609-48292EE502F5}"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a:xfrm>
            <a:off x="8737600" y="6356351"/>
            <a:ext cx="2844800" cy="365125"/>
          </a:xfrm>
        </p:spPr>
        <p:txBody>
          <a:bodyPr/>
          <a:lstStyle>
            <a:lvl1pPr>
              <a:defRPr/>
            </a:lvl1pPr>
          </a:lstStyle>
          <a:p>
            <a:pPr>
              <a:defRPr/>
            </a:pPr>
            <a:fld id="{3BAD4D7B-258F-415C-8FAD-683445E40302}"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D063D053-9D3D-4AC3-810F-891EBA75D485}"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452071C0-41E2-4154-A7C8-960EFBB93CA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F36146E0-C668-45DA-8238-A13AE0B42DF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7329479-1906-4A73-A784-3A7E1709F510}"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21278A1-138E-4787-903C-83575CD55121}"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15B615BE-80B5-41CD-9A9D-5A288CA0D802}"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8DFEAD8-09FB-455F-AB45-9FDC53732FAB}"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lvl1pPr>
          </a:lstStyle>
          <a:p>
            <a:pPr>
              <a:defRPr/>
            </a:pPr>
            <a:fld id="{25348F24-5C32-4701-B6CB-EA108595C5A4}"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latin typeface="Arial" charset="0"/>
              </a:defRPr>
            </a:lvl1pPr>
          </a:lstStyle>
          <a:p>
            <a:pPr>
              <a:defRPr/>
            </a:pPr>
            <a:endParaRPr lang="en-US"/>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92E2883-6254-467D-8C83-FF0B206C3E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a:xfrm>
            <a:off x="8737600" y="6356351"/>
            <a:ext cx="2844800" cy="365125"/>
          </a:xfrm>
        </p:spPr>
        <p:txBody>
          <a:bodyPr/>
          <a:lstStyle>
            <a:lvl1pPr>
              <a:defRPr/>
            </a:lvl1pPr>
          </a:lstStyle>
          <a:p>
            <a:pPr>
              <a:defRPr/>
            </a:pPr>
            <a:fld id="{A202DF95-CBD2-4A79-B4FC-1D0D9E31164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E7B72838-168A-45F0-8B7A-C28347A8E41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09EFFCB-CCB3-4DBA-BEBC-9554D234D5D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A0D9AE9-C3D6-4283-BCBF-8B1350A4B0D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2.jpe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4.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203200" y="6400801"/>
            <a:ext cx="6502400" cy="276225"/>
          </a:xfrm>
          <a:prstGeom prst="rect">
            <a:avLst/>
          </a:prstGeom>
          <a:noFill/>
        </p:spPr>
        <p:txBody>
          <a:bodyPr>
            <a:spAutoFit/>
          </a:bodyPr>
          <a:lstStyle/>
          <a:p>
            <a:pPr fontAlgn="auto">
              <a:spcBef>
                <a:spcPts val="0"/>
              </a:spcBef>
              <a:spcAft>
                <a:spcPts val="0"/>
              </a:spcAft>
              <a:defRPr/>
            </a:pPr>
            <a:r>
              <a:rPr lang="en-US" sz="1200" b="1" i="1" dirty="0">
                <a:cs typeface="Arial" pitchFamily="34" charset="0"/>
              </a:rPr>
              <a:t>Foodservice Equipment Reports </a:t>
            </a:r>
            <a:r>
              <a:rPr lang="en-US" sz="1200" b="1" dirty="0">
                <a:cs typeface="Arial" pitchFamily="34" charset="0"/>
              </a:rPr>
              <a:t>©2017</a:t>
            </a:r>
          </a:p>
        </p:txBody>
      </p:sp>
      <p:sp>
        <p:nvSpPr>
          <p:cNvPr id="9" name="Rectangle 8"/>
          <p:cNvSpPr/>
          <p:nvPr/>
        </p:nvSpPr>
        <p:spPr>
          <a:xfrm>
            <a:off x="203200" y="152400"/>
            <a:ext cx="11785600" cy="65532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Slide Number Placeholder 5"/>
          <p:cNvSpPr>
            <a:spLocks noGrp="1"/>
          </p:cNvSpPr>
          <p:nvPr>
            <p:ph type="sldNum" sz="quarter" idx="4"/>
          </p:nvPr>
        </p:nvSpPr>
        <p:spPr>
          <a:xfrm>
            <a:off x="11176000" y="6248401"/>
            <a:ext cx="711200" cy="365125"/>
          </a:xfrm>
          <a:prstGeom prst="rect">
            <a:avLst/>
          </a:prstGeom>
        </p:spPr>
        <p:txBody>
          <a:bodyPr/>
          <a:lstStyle>
            <a:lvl1pPr fontAlgn="auto">
              <a:spcBef>
                <a:spcPts val="0"/>
              </a:spcBef>
              <a:spcAft>
                <a:spcPts val="0"/>
              </a:spcAft>
              <a:defRPr>
                <a:latin typeface="+mn-lt"/>
              </a:defRPr>
            </a:lvl1pPr>
          </a:lstStyle>
          <a:p>
            <a:pPr>
              <a:defRPr/>
            </a:pPr>
            <a:fld id="{C86F38EE-EA04-4949-9CDD-87B7B3B68FC7}" type="slidenum">
              <a:rPr lang="en-US"/>
              <a:pPr>
                <a:defRPr/>
              </a:pPr>
              <a:t>‹#›</a:t>
            </a:fld>
            <a:endParaRPr lang="en-US" dirty="0"/>
          </a:p>
        </p:txBody>
      </p:sp>
      <p:pic>
        <p:nvPicPr>
          <p:cNvPr id="6" name="Picture 7" descr="President's PreviewC1.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334000" y="5867400"/>
            <a:ext cx="16764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34" r:id="rId1"/>
    <p:sldLayoutId id="2147485735" r:id="rId2"/>
    <p:sldLayoutId id="2147485736" r:id="rId3"/>
    <p:sldLayoutId id="2147485737" r:id="rId4"/>
    <p:sldLayoutId id="2147485738" r:id="rId5"/>
    <p:sldLayoutId id="2147485782" r:id="rId6"/>
    <p:sldLayoutId id="2147485739" r:id="rId7"/>
    <p:sldLayoutId id="2147485740" r:id="rId8"/>
    <p:sldLayoutId id="2147485741" r:id="rId9"/>
    <p:sldLayoutId id="2147485742" r:id="rId10"/>
    <p:sldLayoutId id="2147485743" r:id="rId11"/>
    <p:sldLayoutId id="2147485744" r:id="rId12"/>
    <p:sldLayoutId id="214748579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203200" y="6400801"/>
            <a:ext cx="6502400" cy="276225"/>
          </a:xfrm>
          <a:prstGeom prst="rect">
            <a:avLst/>
          </a:prstGeom>
          <a:noFill/>
        </p:spPr>
        <p:txBody>
          <a:bodyPr>
            <a:spAutoFit/>
          </a:bodyPr>
          <a:lstStyle/>
          <a:p>
            <a:pPr fontAlgn="auto">
              <a:spcBef>
                <a:spcPts val="0"/>
              </a:spcBef>
              <a:spcAft>
                <a:spcPts val="0"/>
              </a:spcAft>
              <a:defRPr/>
            </a:pPr>
            <a:r>
              <a:rPr lang="en-US" sz="1200" b="1" i="1" dirty="0">
                <a:cs typeface="Arial" pitchFamily="34" charset="0"/>
              </a:rPr>
              <a:t>Foodservice Equipment Reports </a:t>
            </a:r>
            <a:r>
              <a:rPr lang="en-US" sz="1200" b="1" dirty="0">
                <a:cs typeface="Arial" pitchFamily="34" charset="0"/>
              </a:rPr>
              <a:t>©2010</a:t>
            </a:r>
          </a:p>
        </p:txBody>
      </p:sp>
      <p:pic>
        <p:nvPicPr>
          <p:cNvPr id="9219" name="Picture 7" descr="President's PreviewC1.jpg"/>
          <p:cNvPicPr>
            <a:picLocks noChangeAspect="1"/>
          </p:cNvPicPr>
          <p:nvPr/>
        </p:nvPicPr>
        <p:blipFill>
          <a:blip r:embed="rId16" cstate="print"/>
          <a:srcRect/>
          <a:stretch>
            <a:fillRect/>
          </a:stretch>
        </p:blipFill>
        <p:spPr bwMode="auto">
          <a:xfrm>
            <a:off x="5384801" y="6094414"/>
            <a:ext cx="1875367" cy="549275"/>
          </a:xfrm>
          <a:prstGeom prst="rect">
            <a:avLst/>
          </a:prstGeom>
          <a:noFill/>
          <a:ln w="9525">
            <a:noFill/>
            <a:miter lim="800000"/>
            <a:headEnd/>
            <a:tailEnd/>
          </a:ln>
        </p:spPr>
      </p:pic>
      <p:sp>
        <p:nvSpPr>
          <p:cNvPr id="9" name="Rectangle 8"/>
          <p:cNvSpPr/>
          <p:nvPr/>
        </p:nvSpPr>
        <p:spPr>
          <a:xfrm>
            <a:off x="203200" y="152400"/>
            <a:ext cx="11785600" cy="65532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Slide Number Placeholder 5"/>
          <p:cNvSpPr>
            <a:spLocks noGrp="1"/>
          </p:cNvSpPr>
          <p:nvPr>
            <p:ph type="sldNum" sz="quarter" idx="4"/>
          </p:nvPr>
        </p:nvSpPr>
        <p:spPr>
          <a:xfrm>
            <a:off x="11176000" y="6248401"/>
            <a:ext cx="711200" cy="365125"/>
          </a:xfrm>
          <a:prstGeom prst="rect">
            <a:avLst/>
          </a:prstGeom>
        </p:spPr>
        <p:txBody>
          <a:bodyPr/>
          <a:lstStyle>
            <a:lvl1pPr fontAlgn="auto">
              <a:spcBef>
                <a:spcPts val="0"/>
              </a:spcBef>
              <a:spcAft>
                <a:spcPts val="0"/>
              </a:spcAft>
              <a:defRPr>
                <a:latin typeface="+mn-lt"/>
              </a:defRPr>
            </a:lvl1pPr>
          </a:lstStyle>
          <a:p>
            <a:pPr>
              <a:defRPr/>
            </a:pPr>
            <a:fld id="{E5F353C6-BA36-4A5E-83B5-959B5829D15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746" r:id="rId1"/>
    <p:sldLayoutId id="2147485747" r:id="rId2"/>
    <p:sldLayoutId id="2147485748" r:id="rId3"/>
    <p:sldLayoutId id="2147485749" r:id="rId4"/>
    <p:sldLayoutId id="2147485750" r:id="rId5"/>
    <p:sldLayoutId id="2147485784" r:id="rId6"/>
    <p:sldLayoutId id="2147485751" r:id="rId7"/>
    <p:sldLayoutId id="2147485752" r:id="rId8"/>
    <p:sldLayoutId id="2147485753" r:id="rId9"/>
    <p:sldLayoutId id="2147485754" r:id="rId10"/>
    <p:sldLayoutId id="2147485755" r:id="rId11"/>
    <p:sldLayoutId id="2147485756" r:id="rId12"/>
    <p:sldLayoutId id="2147485757" r:id="rId13"/>
    <p:sldLayoutId id="2147485785"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203200" y="6400801"/>
            <a:ext cx="6502400" cy="276225"/>
          </a:xfrm>
          <a:prstGeom prst="rect">
            <a:avLst/>
          </a:prstGeom>
          <a:noFill/>
        </p:spPr>
        <p:txBody>
          <a:bodyPr>
            <a:spAutoFit/>
          </a:bodyPr>
          <a:lstStyle/>
          <a:p>
            <a:pPr fontAlgn="auto">
              <a:spcBef>
                <a:spcPts val="0"/>
              </a:spcBef>
              <a:spcAft>
                <a:spcPts val="0"/>
              </a:spcAft>
              <a:defRPr/>
            </a:pPr>
            <a:r>
              <a:rPr lang="en-US" sz="1200" b="1" i="1" dirty="0">
                <a:cs typeface="Arial" pitchFamily="34" charset="0"/>
              </a:rPr>
              <a:t>Foodservice Equipment Reports </a:t>
            </a:r>
            <a:r>
              <a:rPr lang="en-US" sz="1200" b="1" dirty="0">
                <a:cs typeface="Arial" pitchFamily="34" charset="0"/>
              </a:rPr>
              <a:t>©2010</a:t>
            </a:r>
          </a:p>
        </p:txBody>
      </p:sp>
      <p:pic>
        <p:nvPicPr>
          <p:cNvPr id="10243" name="Picture 7" descr="President's PreviewC1.jpg"/>
          <p:cNvPicPr>
            <a:picLocks noChangeAspect="1"/>
          </p:cNvPicPr>
          <p:nvPr/>
        </p:nvPicPr>
        <p:blipFill>
          <a:blip r:embed="rId16" cstate="print"/>
          <a:srcRect/>
          <a:stretch>
            <a:fillRect/>
          </a:stretch>
        </p:blipFill>
        <p:spPr bwMode="auto">
          <a:xfrm>
            <a:off x="5384801" y="6094414"/>
            <a:ext cx="1875367" cy="549275"/>
          </a:xfrm>
          <a:prstGeom prst="rect">
            <a:avLst/>
          </a:prstGeom>
          <a:noFill/>
          <a:ln w="9525">
            <a:noFill/>
            <a:miter lim="800000"/>
            <a:headEnd/>
            <a:tailEnd/>
          </a:ln>
        </p:spPr>
      </p:pic>
      <p:sp>
        <p:nvSpPr>
          <p:cNvPr id="9" name="Rectangle 8"/>
          <p:cNvSpPr/>
          <p:nvPr/>
        </p:nvSpPr>
        <p:spPr>
          <a:xfrm>
            <a:off x="203200" y="152400"/>
            <a:ext cx="11785600" cy="65532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Slide Number Placeholder 5"/>
          <p:cNvSpPr>
            <a:spLocks noGrp="1"/>
          </p:cNvSpPr>
          <p:nvPr>
            <p:ph type="sldNum" sz="quarter" idx="4"/>
          </p:nvPr>
        </p:nvSpPr>
        <p:spPr>
          <a:xfrm>
            <a:off x="11176000" y="6248401"/>
            <a:ext cx="711200" cy="365125"/>
          </a:xfrm>
          <a:prstGeom prst="rect">
            <a:avLst/>
          </a:prstGeom>
        </p:spPr>
        <p:txBody>
          <a:bodyPr/>
          <a:lstStyle>
            <a:lvl1pPr fontAlgn="auto">
              <a:spcBef>
                <a:spcPts val="0"/>
              </a:spcBef>
              <a:spcAft>
                <a:spcPts val="0"/>
              </a:spcAft>
              <a:defRPr>
                <a:latin typeface="+mn-lt"/>
              </a:defRPr>
            </a:lvl1pPr>
          </a:lstStyle>
          <a:p>
            <a:pPr>
              <a:defRPr/>
            </a:pPr>
            <a:fld id="{E6A4BFC9-544B-44DD-B460-37BA59B59D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758" r:id="rId1"/>
    <p:sldLayoutId id="2147485759" r:id="rId2"/>
    <p:sldLayoutId id="2147485760" r:id="rId3"/>
    <p:sldLayoutId id="2147485761" r:id="rId4"/>
    <p:sldLayoutId id="2147485762" r:id="rId5"/>
    <p:sldLayoutId id="2147485786" r:id="rId6"/>
    <p:sldLayoutId id="2147485763" r:id="rId7"/>
    <p:sldLayoutId id="2147485764" r:id="rId8"/>
    <p:sldLayoutId id="2147485765" r:id="rId9"/>
    <p:sldLayoutId id="2147485766" r:id="rId10"/>
    <p:sldLayoutId id="2147485767" r:id="rId11"/>
    <p:sldLayoutId id="2147485768" r:id="rId12"/>
    <p:sldLayoutId id="2147485769" r:id="rId13"/>
    <p:sldLayoutId id="214748578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203200" y="6400801"/>
            <a:ext cx="6502400" cy="276225"/>
          </a:xfrm>
          <a:prstGeom prst="rect">
            <a:avLst/>
          </a:prstGeom>
          <a:noFill/>
        </p:spPr>
        <p:txBody>
          <a:bodyPr>
            <a:spAutoFit/>
          </a:bodyPr>
          <a:lstStyle/>
          <a:p>
            <a:pPr fontAlgn="auto">
              <a:spcBef>
                <a:spcPts val="0"/>
              </a:spcBef>
              <a:spcAft>
                <a:spcPts val="0"/>
              </a:spcAft>
              <a:defRPr/>
            </a:pPr>
            <a:r>
              <a:rPr lang="en-US" sz="1200" b="1" i="1" dirty="0">
                <a:cs typeface="Arial" pitchFamily="34" charset="0"/>
              </a:rPr>
              <a:t>Foodservice Equipment Reports </a:t>
            </a:r>
            <a:r>
              <a:rPr lang="en-US" sz="1200" b="1" dirty="0">
                <a:cs typeface="Arial" pitchFamily="34" charset="0"/>
              </a:rPr>
              <a:t>©2010</a:t>
            </a:r>
          </a:p>
        </p:txBody>
      </p:sp>
      <p:pic>
        <p:nvPicPr>
          <p:cNvPr id="11267" name="Picture 7" descr="President's PreviewC1.jpg"/>
          <p:cNvPicPr>
            <a:picLocks noChangeAspect="1"/>
          </p:cNvPicPr>
          <p:nvPr/>
        </p:nvPicPr>
        <p:blipFill>
          <a:blip r:embed="rId16" cstate="print"/>
          <a:srcRect/>
          <a:stretch>
            <a:fillRect/>
          </a:stretch>
        </p:blipFill>
        <p:spPr bwMode="auto">
          <a:xfrm>
            <a:off x="5384801" y="6094414"/>
            <a:ext cx="1875367" cy="549275"/>
          </a:xfrm>
          <a:prstGeom prst="rect">
            <a:avLst/>
          </a:prstGeom>
          <a:noFill/>
          <a:ln w="9525">
            <a:noFill/>
            <a:miter lim="800000"/>
            <a:headEnd/>
            <a:tailEnd/>
          </a:ln>
        </p:spPr>
      </p:pic>
      <p:sp>
        <p:nvSpPr>
          <p:cNvPr id="9" name="Rectangle 8"/>
          <p:cNvSpPr/>
          <p:nvPr/>
        </p:nvSpPr>
        <p:spPr>
          <a:xfrm>
            <a:off x="203200" y="152400"/>
            <a:ext cx="11785600" cy="6553200"/>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Slide Number Placeholder 5"/>
          <p:cNvSpPr>
            <a:spLocks noGrp="1"/>
          </p:cNvSpPr>
          <p:nvPr>
            <p:ph type="sldNum" sz="quarter" idx="4"/>
          </p:nvPr>
        </p:nvSpPr>
        <p:spPr>
          <a:xfrm>
            <a:off x="11176000" y="6248401"/>
            <a:ext cx="711200" cy="365125"/>
          </a:xfrm>
          <a:prstGeom prst="rect">
            <a:avLst/>
          </a:prstGeom>
        </p:spPr>
        <p:txBody>
          <a:bodyPr/>
          <a:lstStyle>
            <a:lvl1pPr fontAlgn="auto">
              <a:spcBef>
                <a:spcPts val="0"/>
              </a:spcBef>
              <a:spcAft>
                <a:spcPts val="0"/>
              </a:spcAft>
              <a:defRPr>
                <a:latin typeface="+mn-lt"/>
              </a:defRPr>
            </a:lvl1pPr>
          </a:lstStyle>
          <a:p>
            <a:pPr>
              <a:defRPr/>
            </a:pPr>
            <a:fld id="{7E792826-8F9E-476D-B1D6-DE41010EBEA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770" r:id="rId1"/>
    <p:sldLayoutId id="2147485771" r:id="rId2"/>
    <p:sldLayoutId id="2147485772" r:id="rId3"/>
    <p:sldLayoutId id="2147485773" r:id="rId4"/>
    <p:sldLayoutId id="2147485774" r:id="rId5"/>
    <p:sldLayoutId id="2147485788" r:id="rId6"/>
    <p:sldLayoutId id="2147485775" r:id="rId7"/>
    <p:sldLayoutId id="2147485776" r:id="rId8"/>
    <p:sldLayoutId id="2147485777" r:id="rId9"/>
    <p:sldLayoutId id="2147485778" r:id="rId10"/>
    <p:sldLayoutId id="2147485779" r:id="rId11"/>
    <p:sldLayoutId id="2147485780" r:id="rId12"/>
    <p:sldLayoutId id="2147485781" r:id="rId13"/>
    <p:sldLayoutId id="214748578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chart" Target="../charts/chart6.xml"/><Relationship Id="rId1" Type="http://schemas.openxmlformats.org/officeDocument/2006/relationships/slideLayout" Target="../slideLayouts/slideLayout13.xml"/><Relationship Id="rId6" Type="http://schemas.openxmlformats.org/officeDocument/2006/relationships/chart" Target="../charts/chart10.xml"/><Relationship Id="rId11" Type="http://schemas.openxmlformats.org/officeDocument/2006/relationships/image" Target="../media/image6.png"/><Relationship Id="rId5" Type="http://schemas.openxmlformats.org/officeDocument/2006/relationships/chart" Target="../charts/chart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s>
</file>

<file path=ppt/slides/_rels/slide11.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chart" Target="../charts/chart15.xml"/><Relationship Id="rId7" Type="http://schemas.openxmlformats.org/officeDocument/2006/relationships/chart" Target="../charts/chart19.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chart" Target="../charts/chart18.xml"/><Relationship Id="rId11" Type="http://schemas.openxmlformats.org/officeDocument/2006/relationships/chart" Target="../charts/chart23.xml"/><Relationship Id="rId5" Type="http://schemas.openxmlformats.org/officeDocument/2006/relationships/chart" Target="../charts/chart17.xml"/><Relationship Id="rId10" Type="http://schemas.openxmlformats.org/officeDocument/2006/relationships/chart" Target="../charts/chart22.xml"/><Relationship Id="rId4" Type="http://schemas.openxmlformats.org/officeDocument/2006/relationships/chart" Target="../charts/chart16.xml"/><Relationship Id="rId9" Type="http://schemas.openxmlformats.org/officeDocument/2006/relationships/chart" Target="../charts/chart21.xml"/></Relationships>
</file>

<file path=ppt/slides/_rels/slide12.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chart" Target="../charts/chart27.xml"/><Relationship Id="rId11" Type="http://schemas.openxmlformats.org/officeDocument/2006/relationships/chart" Target="../charts/chart32.xml"/><Relationship Id="rId5" Type="http://schemas.openxmlformats.org/officeDocument/2006/relationships/chart" Target="../charts/chart26.xml"/><Relationship Id="rId10" Type="http://schemas.openxmlformats.org/officeDocument/2006/relationships/chart" Target="../charts/chart31.xml"/><Relationship Id="rId4" Type="http://schemas.openxmlformats.org/officeDocument/2006/relationships/chart" Target="../charts/chart25.xml"/><Relationship Id="rId9" Type="http://schemas.openxmlformats.org/officeDocument/2006/relationships/chart" Target="../charts/chart3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38.xml"/></Relationships>
</file>

<file path=ppt/slides/_rels/slide3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3.xml"/><Relationship Id="rId5" Type="http://schemas.openxmlformats.org/officeDocument/2006/relationships/chart" Target="../charts/chart49.xml"/><Relationship Id="rId4" Type="http://schemas.openxmlformats.org/officeDocument/2006/relationships/chart" Target="../charts/chart48.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55.xml"/><Relationship Id="rId7" Type="http://schemas.openxmlformats.org/officeDocument/2006/relationships/image" Target="../media/image25.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4.emf"/><Relationship Id="rId4" Type="http://schemas.openxmlformats.org/officeDocument/2006/relationships/oleObject" Target="../embeddings/oleObject2.bin"/></Relationships>
</file>

<file path=ppt/slides/_rels/slide66.xml.rels><?xml version="1.0" encoding="UTF-8" standalone="yes"?>
<Relationships xmlns="http://schemas.openxmlformats.org/package/2006/relationships"><Relationship Id="rId8" Type="http://schemas.openxmlformats.org/officeDocument/2006/relationships/hyperlink" Target="http://www.rockinst.org/" TargetMode="External"/><Relationship Id="rId3" Type="http://schemas.openxmlformats.org/officeDocument/2006/relationships/hyperlink" Target="http://www.foodpubs.com/" TargetMode="External"/><Relationship Id="rId7" Type="http://schemas.openxmlformats.org/officeDocument/2006/relationships/hyperlink" Target="http://www.restaurantscanada.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www.restaurantdata.com/" TargetMode="External"/><Relationship Id="rId5" Type="http://schemas.openxmlformats.org/officeDocument/2006/relationships/hyperlink" Target="http://www.npd.com/" TargetMode="External"/><Relationship Id="rId4" Type="http://schemas.openxmlformats.org/officeDocument/2006/relationships/hyperlink" Target="http://www.restaurant.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chart" Target="../charts/char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A3C93CC-FFAB-4034-83A0-ACAC45835F9F}" type="slidenum">
              <a:rPr lang="en-US"/>
              <a:pPr>
                <a:defRPr/>
              </a:pPr>
              <a:t>1</a:t>
            </a:fld>
            <a:endParaRPr lang="en-US" dirty="0"/>
          </a:p>
        </p:txBody>
      </p:sp>
      <p:sp>
        <p:nvSpPr>
          <p:cNvPr id="3075" name="Rectangle 6"/>
          <p:cNvSpPr>
            <a:spLocks noGrp="1" noChangeArrowheads="1"/>
          </p:cNvSpPr>
          <p:nvPr>
            <p:ph type="title"/>
          </p:nvPr>
        </p:nvSpPr>
        <p:spPr bwMode="auto">
          <a:xfrm>
            <a:off x="609600" y="1219200"/>
            <a:ext cx="109728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600" dirty="0"/>
              <a:t>Operator Environment</a:t>
            </a:r>
            <a:br>
              <a:rPr lang="en-US" sz="6600" dirty="0"/>
            </a:br>
            <a:r>
              <a:rPr lang="en-US" sz="6600" dirty="0"/>
              <a:t>Forecasts &amp; Trends</a:t>
            </a:r>
          </a:p>
        </p:txBody>
      </p:sp>
      <p:pic>
        <p:nvPicPr>
          <p:cNvPr id="4" name="Picture 3">
            <a:extLst>
              <a:ext uri="{FF2B5EF4-FFF2-40B4-BE49-F238E27FC236}">
                <a16:creationId xmlns:a16="http://schemas.microsoft.com/office/drawing/2014/main" id="{F08A0C9C-5B8A-475C-86B7-4FE9CFE56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6400" y="5830888"/>
            <a:ext cx="2479446" cy="708025"/>
          </a:xfrm>
          <a:prstGeom prst="rect">
            <a:avLst/>
          </a:prstGeom>
        </p:spPr>
      </p:pic>
      <p:sp>
        <p:nvSpPr>
          <p:cNvPr id="5" name="TextBox 4">
            <a:extLst>
              <a:ext uri="{FF2B5EF4-FFF2-40B4-BE49-F238E27FC236}">
                <a16:creationId xmlns:a16="http://schemas.microsoft.com/office/drawing/2014/main" id="{51B18E82-1114-4EF4-BAA9-F6F26F8FCF76}"/>
              </a:ext>
            </a:extLst>
          </p:cNvPr>
          <p:cNvSpPr txBox="1"/>
          <p:nvPr/>
        </p:nvSpPr>
        <p:spPr>
          <a:xfrm>
            <a:off x="9126423" y="5443577"/>
            <a:ext cx="2819400" cy="369332"/>
          </a:xfrm>
          <a:prstGeom prst="rect">
            <a:avLst/>
          </a:prstGeom>
          <a:noFill/>
        </p:spPr>
        <p:txBody>
          <a:bodyPr wrap="square" rtlCol="0">
            <a:spAutoFit/>
          </a:bodyPr>
          <a:lstStyle/>
          <a:p>
            <a:pPr algn="ctr"/>
            <a:r>
              <a:rPr lang="en-US" b="1" dirty="0">
                <a:latin typeface="+mj-lt"/>
              </a:rPr>
              <a:t>Thank you to our sponsor:</a:t>
            </a:r>
          </a:p>
        </p:txBody>
      </p:sp>
    </p:spTree>
    <p:extLst>
      <p:ext uri="{BB962C8B-B14F-4D97-AF65-F5344CB8AC3E}">
        <p14:creationId xmlns:p14="http://schemas.microsoft.com/office/powerpoint/2010/main" val="223253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5"/>
          <p:cNvGraphicFramePr>
            <a:graphicFrameLocks noChangeAspect="1"/>
          </p:cNvGraphicFramePr>
          <p:nvPr>
            <p:extLst>
              <p:ext uri="{D42A27DB-BD31-4B8C-83A1-F6EECF244321}">
                <p14:modId xmlns:p14="http://schemas.microsoft.com/office/powerpoint/2010/main" val="1359429020"/>
              </p:ext>
            </p:extLst>
          </p:nvPr>
        </p:nvGraphicFramePr>
        <p:xfrm>
          <a:off x="2928274" y="5219696"/>
          <a:ext cx="8654140" cy="7173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2"/>
          </p:nvPr>
        </p:nvSpPr>
        <p:spPr/>
        <p:txBody>
          <a:bodyPr/>
          <a:lstStyle/>
          <a:p>
            <a:r>
              <a:rPr lang="en-US" dirty="0"/>
              <a:t> Source: The NPD Group/CREST</a:t>
            </a:r>
            <a:r>
              <a:rPr lang="en-US" baseline="30000" dirty="0"/>
              <a:t>®</a:t>
            </a:r>
          </a:p>
        </p:txBody>
      </p:sp>
      <p:sp>
        <p:nvSpPr>
          <p:cNvPr id="4" name="Title 3"/>
          <p:cNvSpPr>
            <a:spLocks noGrp="1"/>
          </p:cNvSpPr>
          <p:nvPr>
            <p:ph type="title"/>
          </p:nvPr>
        </p:nvSpPr>
        <p:spPr>
          <a:xfrm>
            <a:off x="609600" y="292140"/>
            <a:ext cx="10972800" cy="769441"/>
          </a:xfr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p>
            <a:r>
              <a:rPr lang="en-US" sz="4400" b="0" dirty="0"/>
              <a:t>NPD Segment Traffic Trends, 2013-1Q/2015</a:t>
            </a:r>
          </a:p>
        </p:txBody>
      </p:sp>
      <p:sp>
        <p:nvSpPr>
          <p:cNvPr id="5" name="Slide Number Placeholder 4"/>
          <p:cNvSpPr>
            <a:spLocks noGrp="1"/>
          </p:cNvSpPr>
          <p:nvPr>
            <p:ph type="sldNum" sz="quarter" idx="14"/>
          </p:nvPr>
        </p:nvSpPr>
        <p:spPr/>
        <p:txBody>
          <a:bodyPr vert="horz" lIns="91440" tIns="45720" rIns="91440" bIns="45720" rtlCol="0" anchor="ctr"/>
          <a:lstStyle/>
          <a:p>
            <a:fld id="{35A454EE-6717-4973-901E-6A90AD009CF4}" type="slidenum">
              <a:rPr lang="en-US" b="0">
                <a:solidFill>
                  <a:prstClr val="white"/>
                </a:solidFill>
              </a:rPr>
              <a:pPr/>
              <a:t>10</a:t>
            </a:fld>
            <a:endParaRPr lang="en-US" b="0" dirty="0">
              <a:solidFill>
                <a:prstClr val="white"/>
              </a:solidFill>
            </a:endParaRPr>
          </a:p>
        </p:txBody>
      </p:sp>
      <p:sp>
        <p:nvSpPr>
          <p:cNvPr id="6" name="Text Placeholder 5"/>
          <p:cNvSpPr>
            <a:spLocks noGrp="1"/>
          </p:cNvSpPr>
          <p:nvPr>
            <p:ph type="body" sz="quarter" idx="15"/>
          </p:nvPr>
        </p:nvSpPr>
        <p:spPr>
          <a:xfrm flipV="1">
            <a:off x="1219200" y="7315200"/>
            <a:ext cx="10972800" cy="45719"/>
          </a:xfrm>
        </p:spPr>
        <p:txBody>
          <a:bodyPr/>
          <a:lstStyle/>
          <a:p>
            <a:endParaRPr lang="en-US" dirty="0"/>
          </a:p>
        </p:txBody>
      </p:sp>
      <p:sp>
        <p:nvSpPr>
          <p:cNvPr id="7" name="Text Box 9"/>
          <p:cNvSpPr txBox="1">
            <a:spLocks noChangeArrowheads="1"/>
          </p:cNvSpPr>
          <p:nvPr/>
        </p:nvSpPr>
        <p:spPr bwMode="auto">
          <a:xfrm>
            <a:off x="5047058" y="1705410"/>
            <a:ext cx="20978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457200"/>
            <a:r>
              <a:rPr lang="en-US" altLang="en-US" sz="1400" dirty="0">
                <a:solidFill>
                  <a:prstClr val="black"/>
                </a:solidFill>
              </a:rPr>
              <a:t>% Change Vs. Year Ago</a:t>
            </a:r>
          </a:p>
        </p:txBody>
      </p:sp>
      <p:sp>
        <p:nvSpPr>
          <p:cNvPr id="11" name="Text Box 13"/>
          <p:cNvSpPr txBox="1">
            <a:spLocks noChangeArrowheads="1"/>
          </p:cNvSpPr>
          <p:nvPr/>
        </p:nvSpPr>
        <p:spPr bwMode="auto">
          <a:xfrm>
            <a:off x="1087710" y="2158846"/>
            <a:ext cx="9592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200" dirty="0">
                <a:solidFill>
                  <a:prstClr val="black"/>
                </a:solidFill>
              </a:rPr>
              <a:t>QSR</a:t>
            </a:r>
          </a:p>
          <a:p>
            <a:pPr defTabSz="457200"/>
            <a:r>
              <a:rPr lang="en-US" altLang="en-US" sz="1200" dirty="0">
                <a:solidFill>
                  <a:prstClr val="black"/>
                </a:solidFill>
              </a:rPr>
              <a:t>(       )</a:t>
            </a:r>
          </a:p>
        </p:txBody>
      </p:sp>
      <p:sp>
        <p:nvSpPr>
          <p:cNvPr id="12" name="Text Box 14"/>
          <p:cNvSpPr txBox="1">
            <a:spLocks noChangeArrowheads="1"/>
          </p:cNvSpPr>
          <p:nvPr/>
        </p:nvSpPr>
        <p:spPr bwMode="auto">
          <a:xfrm>
            <a:off x="1087710" y="3023047"/>
            <a:ext cx="11294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200" dirty="0">
                <a:solidFill>
                  <a:prstClr val="black"/>
                </a:solidFill>
              </a:rPr>
              <a:t>Midscale</a:t>
            </a:r>
          </a:p>
          <a:p>
            <a:pPr defTabSz="457200"/>
            <a:r>
              <a:rPr lang="en-US" altLang="en-US" sz="1200" dirty="0">
                <a:solidFill>
                  <a:prstClr val="black"/>
                </a:solidFill>
              </a:rPr>
              <a:t>(       )</a:t>
            </a:r>
          </a:p>
        </p:txBody>
      </p:sp>
      <p:sp>
        <p:nvSpPr>
          <p:cNvPr id="13" name="Text Box 15"/>
          <p:cNvSpPr txBox="1">
            <a:spLocks noChangeArrowheads="1"/>
          </p:cNvSpPr>
          <p:nvPr/>
        </p:nvSpPr>
        <p:spPr bwMode="auto">
          <a:xfrm>
            <a:off x="1087710" y="4083090"/>
            <a:ext cx="1671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200" dirty="0">
                <a:solidFill>
                  <a:prstClr val="black"/>
                </a:solidFill>
              </a:rPr>
              <a:t>Casual Dining</a:t>
            </a:r>
          </a:p>
          <a:p>
            <a:pPr defTabSz="457200"/>
            <a:r>
              <a:rPr lang="en-US" altLang="en-US" sz="1200" dirty="0">
                <a:solidFill>
                  <a:prstClr val="black"/>
                </a:solidFill>
              </a:rPr>
              <a:t>(       )</a:t>
            </a:r>
          </a:p>
        </p:txBody>
      </p:sp>
      <p:sp>
        <p:nvSpPr>
          <p:cNvPr id="14" name="Text Box 16"/>
          <p:cNvSpPr txBox="1">
            <a:spLocks noChangeArrowheads="1"/>
          </p:cNvSpPr>
          <p:nvPr/>
        </p:nvSpPr>
        <p:spPr bwMode="auto">
          <a:xfrm>
            <a:off x="1113651" y="4915424"/>
            <a:ext cx="16712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200" dirty="0">
                <a:solidFill>
                  <a:prstClr val="black"/>
                </a:solidFill>
              </a:rPr>
              <a:t>Fine Dining/</a:t>
            </a:r>
          </a:p>
          <a:p>
            <a:pPr defTabSz="457200"/>
            <a:r>
              <a:rPr lang="en-US" altLang="en-US" sz="1200" dirty="0">
                <a:solidFill>
                  <a:prstClr val="black"/>
                </a:solidFill>
              </a:rPr>
              <a:t>Upscale Hotel</a:t>
            </a:r>
          </a:p>
          <a:p>
            <a:pPr defTabSz="457200"/>
            <a:r>
              <a:rPr lang="en-US" altLang="en-US" sz="1200" dirty="0">
                <a:solidFill>
                  <a:prstClr val="black"/>
                </a:solidFill>
              </a:rPr>
              <a:t>(     )</a:t>
            </a:r>
          </a:p>
        </p:txBody>
      </p:sp>
      <p:graphicFrame>
        <p:nvGraphicFramePr>
          <p:cNvPr id="16" name="Chart6"/>
          <p:cNvGraphicFramePr>
            <a:graphicFrameLocks noChangeAspect="1"/>
          </p:cNvGraphicFramePr>
          <p:nvPr>
            <p:extLst>
              <p:ext uri="{D42A27DB-BD31-4B8C-83A1-F6EECF244321}">
                <p14:modId xmlns:p14="http://schemas.microsoft.com/office/powerpoint/2010/main" val="360428063"/>
              </p:ext>
            </p:extLst>
          </p:nvPr>
        </p:nvGraphicFramePr>
        <p:xfrm>
          <a:off x="1070747" y="2184614"/>
          <a:ext cx="3268875" cy="608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7"/>
          <p:cNvGraphicFramePr>
            <a:graphicFrameLocks noChangeAspect="1"/>
          </p:cNvGraphicFramePr>
          <p:nvPr>
            <p:extLst>
              <p:ext uri="{D42A27DB-BD31-4B8C-83A1-F6EECF244321}">
                <p14:modId xmlns:p14="http://schemas.microsoft.com/office/powerpoint/2010/main" val="1476663249"/>
              </p:ext>
            </p:extLst>
          </p:nvPr>
        </p:nvGraphicFramePr>
        <p:xfrm>
          <a:off x="1124540" y="3032838"/>
          <a:ext cx="3268875" cy="6162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8"/>
          <p:cNvGraphicFramePr>
            <a:graphicFrameLocks noChangeAspect="1"/>
          </p:cNvGraphicFramePr>
          <p:nvPr>
            <p:extLst>
              <p:ext uri="{D42A27DB-BD31-4B8C-83A1-F6EECF244321}">
                <p14:modId xmlns:p14="http://schemas.microsoft.com/office/powerpoint/2010/main" val="1432673873"/>
              </p:ext>
            </p:extLst>
          </p:nvPr>
        </p:nvGraphicFramePr>
        <p:xfrm>
          <a:off x="1070747" y="4091725"/>
          <a:ext cx="3008611" cy="6285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9"/>
          <p:cNvGraphicFramePr>
            <a:graphicFrameLocks noChangeAspect="1"/>
          </p:cNvGraphicFramePr>
          <p:nvPr>
            <p:extLst>
              <p:ext uri="{D42A27DB-BD31-4B8C-83A1-F6EECF244321}">
                <p14:modId xmlns:p14="http://schemas.microsoft.com/office/powerpoint/2010/main" val="3388125131"/>
              </p:ext>
            </p:extLst>
          </p:nvPr>
        </p:nvGraphicFramePr>
        <p:xfrm>
          <a:off x="1070747" y="5112827"/>
          <a:ext cx="3268875" cy="6162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1"/>
          <p:cNvGraphicFramePr>
            <a:graphicFrameLocks noChangeAspect="1"/>
          </p:cNvGraphicFramePr>
          <p:nvPr>
            <p:extLst>
              <p:ext uri="{D42A27DB-BD31-4B8C-83A1-F6EECF244321}">
                <p14:modId xmlns:p14="http://schemas.microsoft.com/office/powerpoint/2010/main" val="3751654965"/>
              </p:ext>
            </p:extLst>
          </p:nvPr>
        </p:nvGraphicFramePr>
        <p:xfrm>
          <a:off x="2928274" y="1909965"/>
          <a:ext cx="8654041" cy="130759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2"/>
          <p:cNvGraphicFramePr>
            <a:graphicFrameLocks noGrp="1" noChangeAspect="1"/>
          </p:cNvGraphicFramePr>
          <p:nvPr>
            <p:ph type="chart" idx="4294967295"/>
            <p:extLst>
              <p:ext uri="{D42A27DB-BD31-4B8C-83A1-F6EECF244321}">
                <p14:modId xmlns:p14="http://schemas.microsoft.com/office/powerpoint/2010/main" val="3819969907"/>
              </p:ext>
            </p:extLst>
          </p:nvPr>
        </p:nvGraphicFramePr>
        <p:xfrm>
          <a:off x="2928274" y="2787145"/>
          <a:ext cx="8654127" cy="109466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4"/>
          <p:cNvGraphicFramePr>
            <a:graphicFrameLocks noChangeAspect="1"/>
          </p:cNvGraphicFramePr>
          <p:nvPr>
            <p:extLst>
              <p:ext uri="{D42A27DB-BD31-4B8C-83A1-F6EECF244321}">
                <p14:modId xmlns:p14="http://schemas.microsoft.com/office/powerpoint/2010/main" val="3911573594"/>
              </p:ext>
            </p:extLst>
          </p:nvPr>
        </p:nvGraphicFramePr>
        <p:xfrm>
          <a:off x="2928274" y="4925534"/>
          <a:ext cx="8654140" cy="62940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6" name="Chart3"/>
          <p:cNvGraphicFramePr>
            <a:graphicFrameLocks noChangeAspect="1"/>
          </p:cNvGraphicFramePr>
          <p:nvPr>
            <p:extLst>
              <p:ext uri="{D42A27DB-BD31-4B8C-83A1-F6EECF244321}">
                <p14:modId xmlns:p14="http://schemas.microsoft.com/office/powerpoint/2010/main" val="2977632089"/>
              </p:ext>
            </p:extLst>
          </p:nvPr>
        </p:nvGraphicFramePr>
        <p:xfrm>
          <a:off x="2928274" y="3779329"/>
          <a:ext cx="8654140" cy="1234023"/>
        </p:xfrm>
        <a:graphic>
          <a:graphicData uri="http://schemas.openxmlformats.org/drawingml/2006/chart">
            <c:chart xmlns:c="http://schemas.openxmlformats.org/drawingml/2006/chart" xmlns:r="http://schemas.openxmlformats.org/officeDocument/2006/relationships" r:id="rId10"/>
          </a:graphicData>
        </a:graphic>
      </p:graphicFrame>
      <p:sp>
        <p:nvSpPr>
          <p:cNvPr id="20" name="Rectangle 19"/>
          <p:cNvSpPr/>
          <p:nvPr/>
        </p:nvSpPr>
        <p:spPr>
          <a:xfrm>
            <a:off x="7170208" y="5841306"/>
            <a:ext cx="4412192" cy="230832"/>
          </a:xfrm>
          <a:prstGeom prst="rect">
            <a:avLst/>
          </a:prstGeom>
        </p:spPr>
        <p:txBody>
          <a:bodyPr wrap="square">
            <a:spAutoFit/>
          </a:bodyPr>
          <a:lstStyle/>
          <a:p>
            <a:pPr algn="r" defTabSz="457200"/>
            <a:r>
              <a:rPr lang="en-US" sz="900" dirty="0">
                <a:solidFill>
                  <a:prstClr val="black"/>
                </a:solidFill>
              </a:rPr>
              <a:t>(Share of Traffic JFM'15)</a:t>
            </a:r>
          </a:p>
        </p:txBody>
      </p:sp>
      <p:pic>
        <p:nvPicPr>
          <p:cNvPr id="2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2667001"/>
            <a:ext cx="8534400"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8"/>
          <p:cNvGraphicFramePr>
            <a:graphicFrameLocks noChangeAspect="1"/>
          </p:cNvGraphicFramePr>
          <p:nvPr>
            <p:extLst>
              <p:ext uri="{D42A27DB-BD31-4B8C-83A1-F6EECF244321}">
                <p14:modId xmlns:p14="http://schemas.microsoft.com/office/powerpoint/2010/main" val="1053942757"/>
              </p:ext>
            </p:extLst>
          </p:nvPr>
        </p:nvGraphicFramePr>
        <p:xfrm>
          <a:off x="1070747" y="3982668"/>
          <a:ext cx="3008611" cy="628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6"/>
          <p:cNvGraphicFramePr>
            <a:graphicFrameLocks noChangeAspect="1"/>
          </p:cNvGraphicFramePr>
          <p:nvPr>
            <p:extLst>
              <p:ext uri="{D42A27DB-BD31-4B8C-83A1-F6EECF244321}">
                <p14:modId xmlns:p14="http://schemas.microsoft.com/office/powerpoint/2010/main" val="3243079605"/>
              </p:ext>
            </p:extLst>
          </p:nvPr>
        </p:nvGraphicFramePr>
        <p:xfrm>
          <a:off x="1070747" y="2184614"/>
          <a:ext cx="3268875" cy="608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7"/>
          <p:cNvGraphicFramePr>
            <a:graphicFrameLocks noChangeAspect="1"/>
          </p:cNvGraphicFramePr>
          <p:nvPr>
            <p:extLst>
              <p:ext uri="{D42A27DB-BD31-4B8C-83A1-F6EECF244321}">
                <p14:modId xmlns:p14="http://schemas.microsoft.com/office/powerpoint/2010/main" val="3101801412"/>
              </p:ext>
            </p:extLst>
          </p:nvPr>
        </p:nvGraphicFramePr>
        <p:xfrm>
          <a:off x="1124540" y="2957337"/>
          <a:ext cx="3268875" cy="6162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5"/>
          <p:cNvGraphicFramePr>
            <a:graphicFrameLocks noChangeAspect="1"/>
          </p:cNvGraphicFramePr>
          <p:nvPr>
            <p:extLst>
              <p:ext uri="{D42A27DB-BD31-4B8C-83A1-F6EECF244321}">
                <p14:modId xmlns:p14="http://schemas.microsoft.com/office/powerpoint/2010/main" val="2162291465"/>
              </p:ext>
            </p:extLst>
          </p:nvPr>
        </p:nvGraphicFramePr>
        <p:xfrm>
          <a:off x="2928274" y="5219696"/>
          <a:ext cx="8654140" cy="717386"/>
        </p:xfrm>
        <a:graphic>
          <a:graphicData uri="http://schemas.openxmlformats.org/drawingml/2006/chart">
            <c:chart xmlns:c="http://schemas.openxmlformats.org/drawingml/2006/chart" xmlns:r="http://schemas.openxmlformats.org/officeDocument/2006/relationships" r:id="rId6"/>
          </a:graphicData>
        </a:graphic>
      </p:graphicFrame>
      <p:sp>
        <p:nvSpPr>
          <p:cNvPr id="4" name="Title 3"/>
          <p:cNvSpPr>
            <a:spLocks noGrp="1"/>
          </p:cNvSpPr>
          <p:nvPr>
            <p:ph type="title"/>
          </p:nvPr>
        </p:nvSpPr>
        <p:spPr>
          <a:xfrm>
            <a:off x="609600" y="292141"/>
            <a:ext cx="10972800" cy="707886"/>
          </a:xfr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p>
            <a:r>
              <a:rPr lang="en-US" sz="4000" b="0" dirty="0"/>
              <a:t>NPD Segment Traffic Trends, 2014-1Q/2016</a:t>
            </a:r>
            <a:endParaRPr lang="en-US" sz="4000" dirty="0"/>
          </a:p>
        </p:txBody>
      </p:sp>
      <p:sp>
        <p:nvSpPr>
          <p:cNvPr id="5" name="Slide Number Placeholder 4"/>
          <p:cNvSpPr>
            <a:spLocks noGrp="1"/>
          </p:cNvSpPr>
          <p:nvPr>
            <p:ph type="sldNum" sz="quarter" idx="4294967295"/>
          </p:nvPr>
        </p:nvSpPr>
        <p:spPr>
          <a:xfrm>
            <a:off x="8737600" y="6452607"/>
            <a:ext cx="2844800" cy="365125"/>
          </a:xfrm>
          <a:prstGeom prst="rect">
            <a:avLst/>
          </a:prstGeom>
        </p:spPr>
        <p:txBody>
          <a:bodyPr vert="horz" lIns="91440" tIns="45720" rIns="91440" bIns="45720" rtlCol="0" anchor="ctr"/>
          <a:lstStyle/>
          <a:p>
            <a:fld id="{35A454EE-6717-4973-901E-6A90AD009CF4}" type="slidenum">
              <a:rPr lang="en-US">
                <a:solidFill>
                  <a:prstClr val="white"/>
                </a:solidFill>
              </a:rPr>
              <a:pPr/>
              <a:t>11</a:t>
            </a:fld>
            <a:endParaRPr lang="en-US">
              <a:solidFill>
                <a:prstClr val="white"/>
              </a:solidFill>
            </a:endParaRPr>
          </a:p>
        </p:txBody>
      </p:sp>
      <p:sp>
        <p:nvSpPr>
          <p:cNvPr id="6" name="Text Placeholder 5"/>
          <p:cNvSpPr>
            <a:spLocks noGrp="1"/>
          </p:cNvSpPr>
          <p:nvPr>
            <p:ph type="body" sz="quarter" idx="15"/>
          </p:nvPr>
        </p:nvSpPr>
        <p:spPr/>
        <p:txBody>
          <a:bodyPr/>
          <a:lstStyle/>
          <a:p>
            <a:r>
              <a:rPr lang="en-US" altLang="en-US" sz="2400" b="1" dirty="0"/>
              <a:t>All full service segments struggled in JFM; QSR posted growth, but at a slower rate than the previous two quarters.</a:t>
            </a:r>
            <a:endParaRPr lang="en-US" sz="2400" b="1" dirty="0"/>
          </a:p>
        </p:txBody>
      </p:sp>
      <p:sp>
        <p:nvSpPr>
          <p:cNvPr id="7" name="Text Box 9"/>
          <p:cNvSpPr txBox="1">
            <a:spLocks noChangeArrowheads="1"/>
          </p:cNvSpPr>
          <p:nvPr/>
        </p:nvSpPr>
        <p:spPr bwMode="auto">
          <a:xfrm>
            <a:off x="4948761" y="1705409"/>
            <a:ext cx="22944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457200"/>
            <a:r>
              <a:rPr lang="en-US" altLang="en-US" dirty="0">
                <a:solidFill>
                  <a:prstClr val="black"/>
                </a:solidFill>
                <a:latin typeface="Calibri" pitchFamily="34" charset="0"/>
              </a:rPr>
              <a:t>% Change Vs. Year Ago</a:t>
            </a:r>
          </a:p>
        </p:txBody>
      </p:sp>
      <p:sp>
        <p:nvSpPr>
          <p:cNvPr id="11" name="Text Box 13"/>
          <p:cNvSpPr txBox="1">
            <a:spLocks noChangeArrowheads="1"/>
          </p:cNvSpPr>
          <p:nvPr/>
        </p:nvSpPr>
        <p:spPr bwMode="auto">
          <a:xfrm>
            <a:off x="1099781" y="2113580"/>
            <a:ext cx="959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400" dirty="0">
                <a:solidFill>
                  <a:prstClr val="black"/>
                </a:solidFill>
                <a:latin typeface="Calibri" pitchFamily="34" charset="0"/>
              </a:rPr>
              <a:t>QSR</a:t>
            </a:r>
          </a:p>
          <a:p>
            <a:pPr defTabSz="457200"/>
            <a:r>
              <a:rPr lang="en-US" altLang="en-US" sz="1400" dirty="0">
                <a:solidFill>
                  <a:prstClr val="black"/>
                </a:solidFill>
                <a:latin typeface="Calibri" pitchFamily="34" charset="0"/>
              </a:rPr>
              <a:t>(       )</a:t>
            </a:r>
          </a:p>
        </p:txBody>
      </p:sp>
      <p:sp>
        <p:nvSpPr>
          <p:cNvPr id="12" name="Text Box 14"/>
          <p:cNvSpPr txBox="1">
            <a:spLocks noChangeArrowheads="1"/>
          </p:cNvSpPr>
          <p:nvPr/>
        </p:nvSpPr>
        <p:spPr bwMode="auto">
          <a:xfrm>
            <a:off x="1135993" y="2902280"/>
            <a:ext cx="1129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400" dirty="0">
                <a:solidFill>
                  <a:prstClr val="black"/>
                </a:solidFill>
                <a:latin typeface="Calibri" pitchFamily="34" charset="0"/>
              </a:rPr>
              <a:t>Midscale</a:t>
            </a:r>
          </a:p>
          <a:p>
            <a:pPr defTabSz="457200"/>
            <a:r>
              <a:rPr lang="en-US" altLang="en-US" sz="1400" dirty="0">
                <a:solidFill>
                  <a:prstClr val="black"/>
                </a:solidFill>
                <a:latin typeface="Calibri" pitchFamily="34" charset="0"/>
              </a:rPr>
              <a:t> (     )</a:t>
            </a:r>
          </a:p>
        </p:txBody>
      </p:sp>
      <p:sp>
        <p:nvSpPr>
          <p:cNvPr id="13" name="Text Box 15"/>
          <p:cNvSpPr txBox="1">
            <a:spLocks noChangeArrowheads="1"/>
          </p:cNvSpPr>
          <p:nvPr/>
        </p:nvSpPr>
        <p:spPr bwMode="auto">
          <a:xfrm>
            <a:off x="1099781" y="3928768"/>
            <a:ext cx="16712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400" dirty="0">
                <a:solidFill>
                  <a:prstClr val="black"/>
                </a:solidFill>
                <a:latin typeface="Calibri" pitchFamily="34" charset="0"/>
              </a:rPr>
              <a:t>Casual Dining</a:t>
            </a:r>
          </a:p>
          <a:p>
            <a:pPr defTabSz="457200"/>
            <a:r>
              <a:rPr lang="en-US" altLang="en-US" sz="1400" dirty="0">
                <a:solidFill>
                  <a:prstClr val="black"/>
                </a:solidFill>
                <a:latin typeface="Calibri" pitchFamily="34" charset="0"/>
              </a:rPr>
              <a:t>(       )</a:t>
            </a:r>
          </a:p>
        </p:txBody>
      </p:sp>
      <p:sp>
        <p:nvSpPr>
          <p:cNvPr id="14" name="Text Box 16"/>
          <p:cNvSpPr txBox="1">
            <a:spLocks noChangeArrowheads="1"/>
          </p:cNvSpPr>
          <p:nvPr/>
        </p:nvSpPr>
        <p:spPr bwMode="auto">
          <a:xfrm>
            <a:off x="1089510" y="4852052"/>
            <a:ext cx="16712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400" dirty="0">
                <a:solidFill>
                  <a:prstClr val="black"/>
                </a:solidFill>
                <a:latin typeface="Calibri" pitchFamily="34" charset="0"/>
              </a:rPr>
              <a:t>Fine Dining/</a:t>
            </a:r>
          </a:p>
          <a:p>
            <a:pPr defTabSz="457200"/>
            <a:r>
              <a:rPr lang="en-US" altLang="en-US" sz="1400" dirty="0">
                <a:solidFill>
                  <a:prstClr val="black"/>
                </a:solidFill>
                <a:latin typeface="Calibri" pitchFamily="34" charset="0"/>
              </a:rPr>
              <a:t>Upscale Hotel</a:t>
            </a:r>
          </a:p>
          <a:p>
            <a:pPr defTabSz="457200"/>
            <a:r>
              <a:rPr lang="en-US" altLang="en-US" sz="1400" dirty="0">
                <a:solidFill>
                  <a:prstClr val="black"/>
                </a:solidFill>
                <a:latin typeface="Calibri" pitchFamily="34" charset="0"/>
              </a:rPr>
              <a:t>(     )</a:t>
            </a:r>
          </a:p>
        </p:txBody>
      </p:sp>
      <p:graphicFrame>
        <p:nvGraphicFramePr>
          <p:cNvPr id="19" name="Chart9"/>
          <p:cNvGraphicFramePr>
            <a:graphicFrameLocks noChangeAspect="1"/>
          </p:cNvGraphicFramePr>
          <p:nvPr>
            <p:extLst>
              <p:ext uri="{D42A27DB-BD31-4B8C-83A1-F6EECF244321}">
                <p14:modId xmlns:p14="http://schemas.microsoft.com/office/powerpoint/2010/main" val="1117076399"/>
              </p:ext>
            </p:extLst>
          </p:nvPr>
        </p:nvGraphicFramePr>
        <p:xfrm>
          <a:off x="1070747" y="5112827"/>
          <a:ext cx="3268875" cy="6162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1"/>
          <p:cNvGraphicFramePr>
            <a:graphicFrameLocks noChangeAspect="1"/>
          </p:cNvGraphicFramePr>
          <p:nvPr>
            <p:extLst>
              <p:ext uri="{D42A27DB-BD31-4B8C-83A1-F6EECF244321}">
                <p14:modId xmlns:p14="http://schemas.microsoft.com/office/powerpoint/2010/main" val="118294294"/>
              </p:ext>
            </p:extLst>
          </p:nvPr>
        </p:nvGraphicFramePr>
        <p:xfrm>
          <a:off x="2928274" y="1909965"/>
          <a:ext cx="8654041" cy="130759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hart2"/>
          <p:cNvGraphicFramePr>
            <a:graphicFrameLocks noGrp="1" noChangeAspect="1"/>
          </p:cNvGraphicFramePr>
          <p:nvPr>
            <p:ph type="chart" idx="4294967295"/>
            <p:extLst>
              <p:ext uri="{D42A27DB-BD31-4B8C-83A1-F6EECF244321}">
                <p14:modId xmlns:p14="http://schemas.microsoft.com/office/powerpoint/2010/main" val="757830070"/>
              </p:ext>
            </p:extLst>
          </p:nvPr>
        </p:nvGraphicFramePr>
        <p:xfrm>
          <a:off x="2928274" y="2787145"/>
          <a:ext cx="8654127" cy="109466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3" name="Chart4"/>
          <p:cNvGraphicFramePr>
            <a:graphicFrameLocks noChangeAspect="1"/>
          </p:cNvGraphicFramePr>
          <p:nvPr>
            <p:extLst>
              <p:ext uri="{D42A27DB-BD31-4B8C-83A1-F6EECF244321}">
                <p14:modId xmlns:p14="http://schemas.microsoft.com/office/powerpoint/2010/main" val="2254229244"/>
              </p:ext>
            </p:extLst>
          </p:nvPr>
        </p:nvGraphicFramePr>
        <p:xfrm>
          <a:off x="2928274" y="4925534"/>
          <a:ext cx="8654140" cy="6294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Chart3"/>
          <p:cNvGraphicFramePr>
            <a:graphicFrameLocks noChangeAspect="1"/>
          </p:cNvGraphicFramePr>
          <p:nvPr>
            <p:extLst>
              <p:ext uri="{D42A27DB-BD31-4B8C-83A1-F6EECF244321}">
                <p14:modId xmlns:p14="http://schemas.microsoft.com/office/powerpoint/2010/main" val="3583717536"/>
              </p:ext>
            </p:extLst>
          </p:nvPr>
        </p:nvGraphicFramePr>
        <p:xfrm>
          <a:off x="2928274" y="3779329"/>
          <a:ext cx="8654140" cy="1234023"/>
        </p:xfrm>
        <a:graphic>
          <a:graphicData uri="http://schemas.openxmlformats.org/drawingml/2006/chart">
            <c:chart xmlns:c="http://schemas.openxmlformats.org/drawingml/2006/chart" xmlns:r="http://schemas.openxmlformats.org/officeDocument/2006/relationships" r:id="rId11"/>
          </a:graphicData>
        </a:graphic>
      </p:graphicFrame>
      <p:sp>
        <p:nvSpPr>
          <p:cNvPr id="20" name="Rectangle 19"/>
          <p:cNvSpPr/>
          <p:nvPr/>
        </p:nvSpPr>
        <p:spPr>
          <a:xfrm>
            <a:off x="7170208" y="6096561"/>
            <a:ext cx="4412192" cy="230832"/>
          </a:xfrm>
          <a:prstGeom prst="rect">
            <a:avLst/>
          </a:prstGeom>
        </p:spPr>
        <p:txBody>
          <a:bodyPr wrap="square">
            <a:spAutoFit/>
          </a:bodyPr>
          <a:lstStyle/>
          <a:p>
            <a:pPr algn="r" defTabSz="457200"/>
            <a:r>
              <a:rPr lang="en-US" sz="900" dirty="0">
                <a:solidFill>
                  <a:prstClr val="black"/>
                </a:solidFill>
              </a:rPr>
              <a:t>(Share of </a:t>
            </a:r>
            <a:r>
              <a:rPr lang="en-US" sz="900">
                <a:solidFill>
                  <a:prstClr val="black"/>
                </a:solidFill>
              </a:rPr>
              <a:t>Traffic JFM'16)</a:t>
            </a:r>
            <a:endParaRPr lang="en-US" sz="900" dirty="0">
              <a:solidFill>
                <a:prstClr val="black"/>
              </a:solidFill>
            </a:endParaRPr>
          </a:p>
        </p:txBody>
      </p:sp>
      <p:sp>
        <p:nvSpPr>
          <p:cNvPr id="23" name="Text Placeholder 6"/>
          <p:cNvSpPr>
            <a:spLocks noGrp="1"/>
          </p:cNvSpPr>
          <p:nvPr>
            <p:ph type="body" sz="quarter" idx="12"/>
          </p:nvPr>
        </p:nvSpPr>
        <p:spPr>
          <a:xfrm>
            <a:off x="609600" y="6107660"/>
            <a:ext cx="10972800" cy="349250"/>
          </a:xfrm>
        </p:spPr>
        <p:txBody>
          <a:bodyPr/>
          <a:lstStyle/>
          <a:p>
            <a:r>
              <a:rPr lang="en-US" dirty="0"/>
              <a:t> </a:t>
            </a:r>
          </a:p>
          <a:p>
            <a:r>
              <a:rPr lang="en-US" dirty="0"/>
              <a:t>Source: CREST</a:t>
            </a:r>
            <a:r>
              <a:rPr lang="en-US" baseline="30000" dirty="0"/>
              <a:t>®</a:t>
            </a:r>
          </a:p>
        </p:txBody>
      </p:sp>
    </p:spTree>
    <p:extLst>
      <p:ext uri="{BB962C8B-B14F-4D97-AF65-F5344CB8AC3E}">
        <p14:creationId xmlns:p14="http://schemas.microsoft.com/office/powerpoint/2010/main" val="277532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8"/>
          <p:cNvGraphicFramePr>
            <a:graphicFrameLocks noChangeAspect="1"/>
          </p:cNvGraphicFramePr>
          <p:nvPr>
            <p:extLst>
              <p:ext uri="{D42A27DB-BD31-4B8C-83A1-F6EECF244321}">
                <p14:modId xmlns:p14="http://schemas.microsoft.com/office/powerpoint/2010/main" val="282810414"/>
              </p:ext>
            </p:extLst>
          </p:nvPr>
        </p:nvGraphicFramePr>
        <p:xfrm>
          <a:off x="1070747" y="3982671"/>
          <a:ext cx="3008611" cy="628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6"/>
          <p:cNvGraphicFramePr>
            <a:graphicFrameLocks noChangeAspect="1"/>
          </p:cNvGraphicFramePr>
          <p:nvPr>
            <p:extLst>
              <p:ext uri="{D42A27DB-BD31-4B8C-83A1-F6EECF244321}">
                <p14:modId xmlns:p14="http://schemas.microsoft.com/office/powerpoint/2010/main" val="868920164"/>
              </p:ext>
            </p:extLst>
          </p:nvPr>
        </p:nvGraphicFramePr>
        <p:xfrm>
          <a:off x="1070747" y="2184615"/>
          <a:ext cx="3268875" cy="6089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7"/>
          <p:cNvGraphicFramePr>
            <a:graphicFrameLocks noChangeAspect="1"/>
          </p:cNvGraphicFramePr>
          <p:nvPr>
            <p:extLst>
              <p:ext uri="{D42A27DB-BD31-4B8C-83A1-F6EECF244321}">
                <p14:modId xmlns:p14="http://schemas.microsoft.com/office/powerpoint/2010/main" val="1286113121"/>
              </p:ext>
            </p:extLst>
          </p:nvPr>
        </p:nvGraphicFramePr>
        <p:xfrm>
          <a:off x="1124540" y="2957338"/>
          <a:ext cx="3268875" cy="6162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5"/>
          <p:cNvGraphicFramePr>
            <a:graphicFrameLocks noChangeAspect="1"/>
          </p:cNvGraphicFramePr>
          <p:nvPr>
            <p:extLst>
              <p:ext uri="{D42A27DB-BD31-4B8C-83A1-F6EECF244321}">
                <p14:modId xmlns:p14="http://schemas.microsoft.com/office/powerpoint/2010/main" val="2372956226"/>
              </p:ext>
            </p:extLst>
          </p:nvPr>
        </p:nvGraphicFramePr>
        <p:xfrm>
          <a:off x="2928274" y="5219698"/>
          <a:ext cx="8654140" cy="7173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Chart2"/>
          <p:cNvGraphicFramePr>
            <a:graphicFrameLocks noGrp="1" noChangeAspect="1"/>
          </p:cNvGraphicFramePr>
          <p:nvPr>
            <p:ph type="chart" sz="quarter" idx="11"/>
            <p:extLst>
              <p:ext uri="{D42A27DB-BD31-4B8C-83A1-F6EECF244321}">
                <p14:modId xmlns:p14="http://schemas.microsoft.com/office/powerpoint/2010/main" val="1324116979"/>
              </p:ext>
            </p:extLst>
          </p:nvPr>
        </p:nvGraphicFramePr>
        <p:xfrm>
          <a:off x="2928274" y="2787146"/>
          <a:ext cx="8654127" cy="1209980"/>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 Placeholder 6"/>
          <p:cNvSpPr>
            <a:spLocks noGrp="1"/>
          </p:cNvSpPr>
          <p:nvPr>
            <p:ph type="body" sz="quarter" idx="12"/>
          </p:nvPr>
        </p:nvSpPr>
        <p:spPr>
          <a:xfrm>
            <a:off x="609600" y="6107662"/>
            <a:ext cx="10972800" cy="349251"/>
          </a:xfrm>
        </p:spPr>
        <p:txBody>
          <a:bodyPr/>
          <a:lstStyle/>
          <a:p>
            <a:r>
              <a:rPr lang="en-US" dirty="0"/>
              <a:t> Source: CREST</a:t>
            </a:r>
            <a:r>
              <a:rPr lang="en-US" baseline="30000" dirty="0"/>
              <a:t>®</a:t>
            </a:r>
          </a:p>
        </p:txBody>
      </p:sp>
      <p:sp>
        <p:nvSpPr>
          <p:cNvPr id="6" name="Text Placeholder 5"/>
          <p:cNvSpPr>
            <a:spLocks noGrp="1"/>
          </p:cNvSpPr>
          <p:nvPr>
            <p:ph type="body" sz="quarter" idx="15"/>
          </p:nvPr>
        </p:nvSpPr>
        <p:spPr/>
        <p:txBody>
          <a:bodyPr/>
          <a:lstStyle/>
          <a:p>
            <a:r>
              <a:rPr lang="en-US" sz="2400" b="1" dirty="0"/>
              <a:t>QSR traffic, which historically helped offset full service declines, was flat for four consecutive quarters.</a:t>
            </a:r>
          </a:p>
        </p:txBody>
      </p:sp>
      <p:sp>
        <p:nvSpPr>
          <p:cNvPr id="5" name="Slide Number Placeholder 4"/>
          <p:cNvSpPr>
            <a:spLocks noGrp="1"/>
          </p:cNvSpPr>
          <p:nvPr>
            <p:ph type="sldNum" sz="quarter" idx="4294967295"/>
          </p:nvPr>
        </p:nvSpPr>
        <p:spPr>
          <a:xfrm>
            <a:off x="8737600" y="6452609"/>
            <a:ext cx="2844800" cy="365125"/>
          </a:xfrm>
          <a:prstGeom prst="rect">
            <a:avLst/>
          </a:prstGeom>
        </p:spPr>
        <p:txBody>
          <a:bodyPr vert="horz" lIns="91440" tIns="45720" rIns="91440" bIns="45720" rtlCol="0" anchor="ctr"/>
          <a:lstStyle/>
          <a:p>
            <a:fld id="{35A454EE-6717-4973-901E-6A90AD009CF4}" type="slidenum">
              <a:rPr lang="en-US">
                <a:solidFill>
                  <a:prstClr val="white"/>
                </a:solidFill>
              </a:rPr>
              <a:pPr/>
              <a:t>12</a:t>
            </a:fld>
            <a:endParaRPr lang="en-US">
              <a:solidFill>
                <a:prstClr val="white"/>
              </a:solidFill>
            </a:endParaRPr>
          </a:p>
        </p:txBody>
      </p:sp>
      <p:sp>
        <p:nvSpPr>
          <p:cNvPr id="4" name="Title 3"/>
          <p:cNvSpPr>
            <a:spLocks noGrp="1"/>
          </p:cNvSpPr>
          <p:nvPr>
            <p:ph type="title"/>
          </p:nvPr>
        </p:nvSpPr>
        <p:spPr>
          <a:xfrm>
            <a:off x="609600" y="229616"/>
            <a:ext cx="10972800" cy="584775"/>
          </a:xfr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spAutoFit/>
          </a:bodyPr>
          <a:lstStyle/>
          <a:p>
            <a:r>
              <a:rPr lang="en-US" sz="3200" dirty="0"/>
              <a:t>U.S. Restaurant Traffic Trends 1Q-2015 to 1Q-2017</a:t>
            </a:r>
          </a:p>
        </p:txBody>
      </p:sp>
      <p:sp>
        <p:nvSpPr>
          <p:cNvPr id="7" name="Text Box 9"/>
          <p:cNvSpPr txBox="1">
            <a:spLocks noChangeArrowheads="1"/>
          </p:cNvSpPr>
          <p:nvPr/>
        </p:nvSpPr>
        <p:spPr bwMode="auto">
          <a:xfrm>
            <a:off x="4948761" y="1564721"/>
            <a:ext cx="22944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457200"/>
            <a:r>
              <a:rPr lang="en-US" altLang="en-US" dirty="0">
                <a:solidFill>
                  <a:prstClr val="black"/>
                </a:solidFill>
                <a:latin typeface="Calibri" pitchFamily="34" charset="0"/>
              </a:rPr>
              <a:t>% Change Vs. Year Ago</a:t>
            </a:r>
          </a:p>
        </p:txBody>
      </p:sp>
      <p:sp>
        <p:nvSpPr>
          <p:cNvPr id="11" name="Text Box 13"/>
          <p:cNvSpPr txBox="1">
            <a:spLocks noChangeArrowheads="1"/>
          </p:cNvSpPr>
          <p:nvPr/>
        </p:nvSpPr>
        <p:spPr bwMode="auto">
          <a:xfrm>
            <a:off x="1099781" y="2019788"/>
            <a:ext cx="959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400" dirty="0">
                <a:solidFill>
                  <a:prstClr val="black"/>
                </a:solidFill>
                <a:latin typeface="Calibri" pitchFamily="34" charset="0"/>
              </a:rPr>
              <a:t>QSR</a:t>
            </a:r>
          </a:p>
          <a:p>
            <a:pPr defTabSz="457200"/>
            <a:r>
              <a:rPr lang="en-US" altLang="en-US" sz="1400" dirty="0">
                <a:solidFill>
                  <a:prstClr val="black"/>
                </a:solidFill>
                <a:latin typeface="Calibri" pitchFamily="34" charset="0"/>
              </a:rPr>
              <a:t>(       )</a:t>
            </a:r>
          </a:p>
        </p:txBody>
      </p:sp>
      <p:sp>
        <p:nvSpPr>
          <p:cNvPr id="12" name="Text Box 14"/>
          <p:cNvSpPr txBox="1">
            <a:spLocks noChangeArrowheads="1"/>
          </p:cNvSpPr>
          <p:nvPr/>
        </p:nvSpPr>
        <p:spPr bwMode="auto">
          <a:xfrm>
            <a:off x="1135998" y="2808488"/>
            <a:ext cx="11294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400" dirty="0">
                <a:solidFill>
                  <a:prstClr val="black"/>
                </a:solidFill>
                <a:latin typeface="Calibri" pitchFamily="34" charset="0"/>
              </a:rPr>
              <a:t>Midscale</a:t>
            </a:r>
          </a:p>
          <a:p>
            <a:pPr defTabSz="457200"/>
            <a:r>
              <a:rPr lang="en-US" altLang="en-US" sz="1400" dirty="0">
                <a:solidFill>
                  <a:prstClr val="black"/>
                </a:solidFill>
                <a:latin typeface="Calibri" pitchFamily="34" charset="0"/>
              </a:rPr>
              <a:t> (     )</a:t>
            </a:r>
          </a:p>
        </p:txBody>
      </p:sp>
      <p:sp>
        <p:nvSpPr>
          <p:cNvPr id="13" name="Text Box 15"/>
          <p:cNvSpPr txBox="1">
            <a:spLocks noChangeArrowheads="1"/>
          </p:cNvSpPr>
          <p:nvPr/>
        </p:nvSpPr>
        <p:spPr bwMode="auto">
          <a:xfrm>
            <a:off x="1099782" y="3834976"/>
            <a:ext cx="16712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400" dirty="0">
                <a:solidFill>
                  <a:prstClr val="black"/>
                </a:solidFill>
                <a:latin typeface="Calibri" pitchFamily="34" charset="0"/>
              </a:rPr>
              <a:t>Casual Dining</a:t>
            </a:r>
          </a:p>
          <a:p>
            <a:pPr defTabSz="457200"/>
            <a:r>
              <a:rPr lang="en-US" altLang="en-US" sz="1400" dirty="0">
                <a:solidFill>
                  <a:prstClr val="black"/>
                </a:solidFill>
                <a:latin typeface="Calibri" pitchFamily="34" charset="0"/>
              </a:rPr>
              <a:t>(       )</a:t>
            </a:r>
          </a:p>
        </p:txBody>
      </p:sp>
      <p:sp>
        <p:nvSpPr>
          <p:cNvPr id="14" name="Text Box 16"/>
          <p:cNvSpPr txBox="1">
            <a:spLocks noChangeArrowheads="1"/>
          </p:cNvSpPr>
          <p:nvPr/>
        </p:nvSpPr>
        <p:spPr bwMode="auto">
          <a:xfrm>
            <a:off x="1099782" y="4680100"/>
            <a:ext cx="167126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457200"/>
            <a:r>
              <a:rPr lang="en-US" altLang="en-US" sz="1400" dirty="0">
                <a:solidFill>
                  <a:prstClr val="black"/>
                </a:solidFill>
                <a:latin typeface="Calibri" pitchFamily="34" charset="0"/>
              </a:rPr>
              <a:t>Fine Dining/</a:t>
            </a:r>
          </a:p>
          <a:p>
            <a:pPr defTabSz="457200"/>
            <a:r>
              <a:rPr lang="en-US" altLang="en-US" sz="1400" dirty="0">
                <a:solidFill>
                  <a:prstClr val="black"/>
                </a:solidFill>
                <a:latin typeface="Calibri" pitchFamily="34" charset="0"/>
              </a:rPr>
              <a:t>Upscale Hotel</a:t>
            </a:r>
          </a:p>
          <a:p>
            <a:pPr defTabSz="457200"/>
            <a:r>
              <a:rPr lang="en-US" altLang="en-US" sz="1400" dirty="0">
                <a:solidFill>
                  <a:prstClr val="black"/>
                </a:solidFill>
                <a:latin typeface="Calibri" pitchFamily="34" charset="0"/>
              </a:rPr>
              <a:t>(     )</a:t>
            </a:r>
          </a:p>
        </p:txBody>
      </p:sp>
      <p:graphicFrame>
        <p:nvGraphicFramePr>
          <p:cNvPr id="19" name="Chart9"/>
          <p:cNvGraphicFramePr>
            <a:graphicFrameLocks noChangeAspect="1"/>
          </p:cNvGraphicFramePr>
          <p:nvPr>
            <p:extLst>
              <p:ext uri="{D42A27DB-BD31-4B8C-83A1-F6EECF244321}">
                <p14:modId xmlns:p14="http://schemas.microsoft.com/office/powerpoint/2010/main" val="2412985366"/>
              </p:ext>
            </p:extLst>
          </p:nvPr>
        </p:nvGraphicFramePr>
        <p:xfrm>
          <a:off x="1070747" y="5112829"/>
          <a:ext cx="3268875" cy="61629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Chart1"/>
          <p:cNvGraphicFramePr>
            <a:graphicFrameLocks noChangeAspect="1"/>
          </p:cNvGraphicFramePr>
          <p:nvPr>
            <p:extLst>
              <p:ext uri="{D42A27DB-BD31-4B8C-83A1-F6EECF244321}">
                <p14:modId xmlns:p14="http://schemas.microsoft.com/office/powerpoint/2010/main" val="3721289358"/>
              </p:ext>
            </p:extLst>
          </p:nvPr>
        </p:nvGraphicFramePr>
        <p:xfrm>
          <a:off x="2928279" y="1909965"/>
          <a:ext cx="8654041" cy="130759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3" name="Chart4"/>
          <p:cNvGraphicFramePr>
            <a:graphicFrameLocks noChangeAspect="1"/>
          </p:cNvGraphicFramePr>
          <p:nvPr>
            <p:extLst>
              <p:ext uri="{D42A27DB-BD31-4B8C-83A1-F6EECF244321}">
                <p14:modId xmlns:p14="http://schemas.microsoft.com/office/powerpoint/2010/main" val="337776053"/>
              </p:ext>
            </p:extLst>
          </p:nvPr>
        </p:nvGraphicFramePr>
        <p:xfrm>
          <a:off x="2928274" y="4925536"/>
          <a:ext cx="8654140" cy="62940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Chart3"/>
          <p:cNvGraphicFramePr>
            <a:graphicFrameLocks noChangeAspect="1"/>
          </p:cNvGraphicFramePr>
          <p:nvPr>
            <p:extLst>
              <p:ext uri="{D42A27DB-BD31-4B8C-83A1-F6EECF244321}">
                <p14:modId xmlns:p14="http://schemas.microsoft.com/office/powerpoint/2010/main" val="282014419"/>
              </p:ext>
            </p:extLst>
          </p:nvPr>
        </p:nvGraphicFramePr>
        <p:xfrm>
          <a:off x="2928274" y="3779332"/>
          <a:ext cx="8654140" cy="1234023"/>
        </p:xfrm>
        <a:graphic>
          <a:graphicData uri="http://schemas.openxmlformats.org/drawingml/2006/chart">
            <c:chart xmlns:c="http://schemas.openxmlformats.org/drawingml/2006/chart" xmlns:r="http://schemas.openxmlformats.org/officeDocument/2006/relationships" r:id="rId11"/>
          </a:graphicData>
        </a:graphic>
      </p:graphicFrame>
      <p:sp>
        <p:nvSpPr>
          <p:cNvPr id="20" name="Rectangle 19"/>
          <p:cNvSpPr/>
          <p:nvPr/>
        </p:nvSpPr>
        <p:spPr>
          <a:xfrm>
            <a:off x="7170208" y="6026217"/>
            <a:ext cx="4412192" cy="230832"/>
          </a:xfrm>
          <a:prstGeom prst="rect">
            <a:avLst/>
          </a:prstGeom>
        </p:spPr>
        <p:txBody>
          <a:bodyPr wrap="square">
            <a:spAutoFit/>
          </a:bodyPr>
          <a:lstStyle/>
          <a:p>
            <a:pPr algn="r" defTabSz="457200"/>
            <a:r>
              <a:rPr lang="en-US" sz="900" dirty="0">
                <a:solidFill>
                  <a:prstClr val="black"/>
                </a:solidFill>
              </a:rPr>
              <a:t>(Share of </a:t>
            </a:r>
            <a:r>
              <a:rPr lang="en-US" sz="900">
                <a:solidFill>
                  <a:prstClr val="black"/>
                </a:solidFill>
              </a:rPr>
              <a:t>Traffic JFM'17)</a:t>
            </a:r>
            <a:endParaRPr lang="en-US" sz="900" dirty="0">
              <a:solidFill>
                <a:prstClr val="black"/>
              </a:solidFill>
            </a:endParaRPr>
          </a:p>
        </p:txBody>
      </p:sp>
    </p:spTree>
    <p:extLst>
      <p:ext uri="{BB962C8B-B14F-4D97-AF65-F5344CB8AC3E}">
        <p14:creationId xmlns:p14="http://schemas.microsoft.com/office/powerpoint/2010/main" val="397036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MillerPulse</a:t>
            </a:r>
            <a:r>
              <a:rPr lang="en-US" dirty="0"/>
              <a:t> Chain Trends Jan.-June 2017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741348"/>
            <a:ext cx="7543800" cy="3908704"/>
          </a:xfrm>
        </p:spPr>
      </p:pic>
    </p:spTree>
    <p:extLst>
      <p:ext uri="{BB962C8B-B14F-4D97-AF65-F5344CB8AC3E}">
        <p14:creationId xmlns:p14="http://schemas.microsoft.com/office/powerpoint/2010/main" val="3505181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Box Intelligence Chain Trends </a:t>
            </a:r>
            <a:br>
              <a:rPr lang="en-US" dirty="0"/>
            </a:br>
            <a:r>
              <a:rPr lang="en-US" dirty="0"/>
              <a:t>July 2016-June 2017</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1" y="1741348"/>
            <a:ext cx="7543798" cy="4126052"/>
          </a:xfrm>
        </p:spPr>
      </p:pic>
    </p:spTree>
    <p:extLst>
      <p:ext uri="{BB962C8B-B14F-4D97-AF65-F5344CB8AC3E}">
        <p14:creationId xmlns:p14="http://schemas.microsoft.com/office/powerpoint/2010/main" val="3220454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Recent Sales &amp; Traffic Trends &amp; Outlook</a:t>
            </a:r>
          </a:p>
        </p:txBody>
      </p:sp>
      <p:sp>
        <p:nvSpPr>
          <p:cNvPr id="9219" name="Content Placeholder 2"/>
          <p:cNvSpPr>
            <a:spLocks noGrp="1"/>
          </p:cNvSpPr>
          <p:nvPr>
            <p:ph idx="1"/>
          </p:nvPr>
        </p:nvSpPr>
        <p:spPr bwMode="auto">
          <a:xfrm>
            <a:off x="609600" y="1143000"/>
            <a:ext cx="109728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500" dirty="0"/>
              <a:t>NRA’s overall Restaurant Performance Index has mostly remained in expansion territory for the past 20 months.</a:t>
            </a:r>
          </a:p>
          <a:p>
            <a:r>
              <a:rPr lang="en-US" sz="2500" dirty="0"/>
              <a:t>Since dipping below the 100 level tipping point 12/15, it has been above 100 with the exception of 8/16.</a:t>
            </a:r>
          </a:p>
          <a:p>
            <a:r>
              <a:rPr lang="en-US" sz="2500" dirty="0"/>
              <a:t>But it has skimmed along just above the tipping point for months.</a:t>
            </a:r>
          </a:p>
          <a:p>
            <a:r>
              <a:rPr lang="en-US" sz="2500" dirty="0"/>
              <a:t>Current same-store sales and traffic indices has been consistently negative.</a:t>
            </a:r>
          </a:p>
          <a:p>
            <a:r>
              <a:rPr lang="en-US" sz="2500" dirty="0"/>
              <a:t>Eating &amp; drinking place sales numbers, after a record in January, have been flat..</a:t>
            </a:r>
          </a:p>
          <a:p>
            <a:r>
              <a:rPr lang="en-US" sz="2500" dirty="0"/>
              <a:t>Still, expectations for sales and business conditions in six months are positive.</a:t>
            </a:r>
          </a:p>
          <a:p>
            <a:r>
              <a:rPr lang="en-US" sz="2500" dirty="0"/>
              <a:t>And the capital spending indicators have been consistently positive.</a:t>
            </a:r>
          </a:p>
          <a:p>
            <a:r>
              <a:rPr lang="en-US" sz="2500" dirty="0"/>
              <a:t>Canadian commercial foodservice sales numbers also strong first quarter 2017, friends tell us. NPD says traffic was up 2% in Canada 1Q/17.</a:t>
            </a:r>
          </a:p>
        </p:txBody>
      </p:sp>
    </p:spTree>
    <p:extLst>
      <p:ext uri="{BB962C8B-B14F-4D97-AF65-F5344CB8AC3E}">
        <p14:creationId xmlns:p14="http://schemas.microsoft.com/office/powerpoint/2010/main" val="184175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NRA Restaurant Performance Index</a:t>
            </a:r>
            <a:br>
              <a:rPr lang="en-US" sz="4000" dirty="0"/>
            </a:br>
            <a:r>
              <a:rPr lang="en-US" sz="4000" dirty="0"/>
              <a:t>June 2017</a:t>
            </a: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514600" y="1609826"/>
            <a:ext cx="7243549" cy="43447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05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BD0D9C6-EAD9-4F66-BD3A-994404DFAE26}" type="slidenum">
              <a:rPr lang="en-US"/>
              <a:pPr>
                <a:defRPr/>
              </a:pPr>
              <a:t>17</a:t>
            </a:fld>
            <a:endParaRPr lang="en-US" dirty="0"/>
          </a:p>
        </p:txBody>
      </p:sp>
      <p:sp>
        <p:nvSpPr>
          <p:cNvPr id="1126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NRA Restaurant Performance Index</a:t>
            </a:r>
            <a:br>
              <a:rPr lang="en-US" sz="4000" dirty="0"/>
            </a:br>
            <a:r>
              <a:rPr lang="en-US" sz="4000" dirty="0"/>
              <a:t>June 2017</a:t>
            </a:r>
            <a:br>
              <a:rPr lang="en-US" sz="4000" dirty="0"/>
            </a:br>
            <a:endParaRPr lang="en-US" sz="4000" dirty="0"/>
          </a:p>
        </p:txBody>
      </p:sp>
      <p:pic>
        <p:nvPicPr>
          <p:cNvPr id="11268"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62200" y="1600201"/>
            <a:ext cx="7543799"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795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NRA Traffic Detail May 2017</a:t>
            </a:r>
            <a:r>
              <a:rPr lang="en-US" sz="3600" dirty="0"/>
              <a:t> </a:t>
            </a:r>
            <a:br>
              <a:rPr lang="en-US" sz="3600" dirty="0"/>
            </a:br>
            <a:endParaRPr lang="en-US" sz="3600" dirty="0"/>
          </a:p>
        </p:txBody>
      </p:sp>
      <p:pic>
        <p:nvPicPr>
          <p:cNvPr id="1536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057400" y="1066800"/>
            <a:ext cx="8458200" cy="48665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682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a:t>NRA Same-Store Sales Detail May 2017</a:t>
            </a:r>
          </a:p>
        </p:txBody>
      </p:sp>
      <p:pic>
        <p:nvPicPr>
          <p:cNvPr id="1638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752600" y="999351"/>
            <a:ext cx="9144000" cy="4911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172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0E13FC6-88FC-43A0-99B6-704217D4B2C9}" type="slidenum">
              <a:rPr lang="en-US"/>
              <a:pPr>
                <a:defRPr/>
              </a:pPr>
              <a:t>2</a:t>
            </a:fld>
            <a:endParaRPr lang="en-US" dirty="0"/>
          </a:p>
        </p:txBody>
      </p:sp>
      <p:sp>
        <p:nvSpPr>
          <p:cNvPr id="409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800" dirty="0"/>
              <a:t>Operator Sales Recent History</a:t>
            </a:r>
          </a:p>
        </p:txBody>
      </p:sp>
      <p:sp>
        <p:nvSpPr>
          <p:cNvPr id="4100" name="Rectangle 3"/>
          <p:cNvSpPr>
            <a:spLocks noGrp="1" noChangeArrowheads="1"/>
          </p:cNvSpPr>
          <p:nvPr>
            <p:ph type="body" idx="1"/>
          </p:nvPr>
        </p:nvSpPr>
        <p:spPr bwMode="auto">
          <a:xfrm>
            <a:off x="533400" y="12954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z="2600" dirty="0"/>
              <a:t>It now appears foodservice sales peaked in 2015, as employment surged and gasoline prices plummeted.</a:t>
            </a:r>
          </a:p>
          <a:p>
            <a:pPr>
              <a:lnSpc>
                <a:spcPct val="90000"/>
              </a:lnSpc>
            </a:pPr>
            <a:r>
              <a:rPr lang="en-US" sz="2600" dirty="0"/>
              <a:t>Nominal sales growth hit about 5%, with real growth of more than 2%.</a:t>
            </a:r>
          </a:p>
          <a:p>
            <a:pPr>
              <a:lnSpc>
                <a:spcPct val="90000"/>
              </a:lnSpc>
            </a:pPr>
            <a:r>
              <a:rPr lang="en-US" sz="2600" dirty="0"/>
              <a:t>But the commercial market slowed beginning in the first quarter 2016.</a:t>
            </a:r>
          </a:p>
          <a:p>
            <a:pPr>
              <a:lnSpc>
                <a:spcPct val="90000"/>
              </a:lnSpc>
            </a:pPr>
            <a:r>
              <a:rPr lang="en-US" sz="2600" dirty="0"/>
              <a:t>NPD reports traffic has been flat for four consecutive quarters</a:t>
            </a:r>
          </a:p>
          <a:p>
            <a:pPr>
              <a:lnSpc>
                <a:spcPct val="90000"/>
              </a:lnSpc>
            </a:pPr>
            <a:r>
              <a:rPr lang="en-US" sz="2600" dirty="0"/>
              <a:t>Same-store sales and traffic for big chains have been particularly soft.</a:t>
            </a:r>
          </a:p>
          <a:p>
            <a:pPr>
              <a:lnSpc>
                <a:spcPct val="90000"/>
              </a:lnSpc>
            </a:pPr>
            <a:r>
              <a:rPr lang="en-US" sz="2600" dirty="0"/>
              <a:t>Noncommercial markets continue to show relative strength.</a:t>
            </a:r>
          </a:p>
          <a:p>
            <a:pPr>
              <a:lnSpc>
                <a:spcPct val="90000"/>
              </a:lnSpc>
            </a:pPr>
            <a:r>
              <a:rPr lang="en-US" sz="2600" dirty="0"/>
              <a:t>Operators’ two major cost inputs, food and labor, are on the rise.</a:t>
            </a:r>
          </a:p>
          <a:p>
            <a:pPr>
              <a:lnSpc>
                <a:spcPct val="90000"/>
              </a:lnSpc>
            </a:pPr>
            <a:r>
              <a:rPr lang="en-US" sz="2600" dirty="0"/>
              <a:t>NRA forecasts 2017 nominal growth of 4.3% with real growth of 1.7%.</a:t>
            </a:r>
          </a:p>
          <a:p>
            <a:pPr>
              <a:lnSpc>
                <a:spcPct val="90000"/>
              </a:lnSpc>
            </a:pPr>
            <a:r>
              <a:rPr lang="en-US" sz="2600" dirty="0"/>
              <a:t>Technomic lowered its 2017 forecast to 3.7% and 1.4% in May. It forecasts nominal growth of 3.8% and real growth of 1.4% for 2018.</a:t>
            </a:r>
          </a:p>
          <a:p>
            <a:pPr>
              <a:lnSpc>
                <a:spcPct val="90000"/>
              </a:lnSpc>
            </a:pPr>
            <a:endParaRPr lang="en-US" sz="2600" dirty="0"/>
          </a:p>
        </p:txBody>
      </p:sp>
    </p:spTree>
    <p:extLst>
      <p:ext uri="{BB962C8B-B14F-4D97-AF65-F5344CB8AC3E}">
        <p14:creationId xmlns:p14="http://schemas.microsoft.com/office/powerpoint/2010/main" val="216501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Eating &amp; Drinking Place Sales, May 2016</a:t>
            </a:r>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770256" y="1259411"/>
            <a:ext cx="6753087" cy="4607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35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NRA Same-Store Sales Outlook-May 2017</a:t>
            </a:r>
          </a:p>
        </p:txBody>
      </p:sp>
      <p:pic>
        <p:nvPicPr>
          <p:cNvPr id="460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1905000" y="1143000"/>
            <a:ext cx="8382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41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NRA Business Conditions Outlook-May 2017</a:t>
            </a:r>
          </a:p>
        </p:txBody>
      </p:sp>
      <p:pic>
        <p:nvPicPr>
          <p:cNvPr id="460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133600" y="1219200"/>
            <a:ext cx="8153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3210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Restaurants Canada Outlook Survey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0" y="1752082"/>
            <a:ext cx="10972800" cy="3963435"/>
          </a:xfrm>
        </p:spPr>
      </p:pic>
    </p:spTree>
    <p:extLst>
      <p:ext uri="{BB962C8B-B14F-4D97-AF65-F5344CB8AC3E}">
        <p14:creationId xmlns:p14="http://schemas.microsoft.com/office/powerpoint/2010/main" val="205690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Operator Unit Trends Recent History</a:t>
            </a:r>
          </a:p>
        </p:txBody>
      </p:sp>
      <p:sp>
        <p:nvSpPr>
          <p:cNvPr id="18435" name="Content Placeholder 2"/>
          <p:cNvSpPr>
            <a:spLocks noGrp="1"/>
          </p:cNvSpPr>
          <p:nvPr>
            <p:ph idx="1"/>
          </p:nvPr>
        </p:nvSpPr>
        <p:spPr bwMode="auto">
          <a:xfrm>
            <a:off x="609600" y="14478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600" dirty="0"/>
              <a:t>Slow growth has taken its toll on the U.S. restaurant environment.</a:t>
            </a:r>
          </a:p>
          <a:p>
            <a:r>
              <a:rPr lang="en-US" sz="2600" dirty="0"/>
              <a:t>It’s a very mature, highly competitive market with thousands of operations going out of business each year.</a:t>
            </a:r>
          </a:p>
          <a:p>
            <a:r>
              <a:rPr lang="en-US" sz="2600" dirty="0"/>
              <a:t>The number of restaurant units in the U.S. has fallen from 635,494 spring 2014 to 620,807 through fall 2016, according to NPD’s ReCount census.</a:t>
            </a:r>
          </a:p>
          <a:p>
            <a:r>
              <a:rPr lang="en-US" sz="2600" dirty="0"/>
              <a:t>That’s a loss of nearly 2.4% of the total restaurants in America.</a:t>
            </a:r>
          </a:p>
          <a:p>
            <a:r>
              <a:rPr lang="en-US" sz="2600" dirty="0"/>
              <a:t>Almost all the loss has been among independents throughout the period.</a:t>
            </a:r>
          </a:p>
          <a:p>
            <a:r>
              <a:rPr lang="en-US" sz="2600" dirty="0"/>
              <a:t>According to RestaurantData.com, unit openings by independents and small chains trailed closings by nearly 3-to-1 in 2015 and 2016.</a:t>
            </a:r>
          </a:p>
          <a:p>
            <a:r>
              <a:rPr lang="en-US" sz="2600" dirty="0"/>
              <a:t>But the market remains dynamic. So-called micro-chains with 3-19 units have been growing.</a:t>
            </a:r>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p:txBody>
      </p:sp>
    </p:spTree>
    <p:extLst>
      <p:ext uri="{BB962C8B-B14F-4D97-AF65-F5344CB8AC3E}">
        <p14:creationId xmlns:p14="http://schemas.microsoft.com/office/powerpoint/2010/main" val="835126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Restaurant Unit Trends, NPD ReCount 2010-2016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4444318"/>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765F65A6-7C65-4A8A-8142-E50455255EA1}" type="slidenum">
              <a:rPr lang="en-US" smtClean="0"/>
              <a:pPr>
                <a:defRPr/>
              </a:pPr>
              <a:t>25</a:t>
            </a:fld>
            <a:endParaRPr lang="en-US" dirty="0"/>
          </a:p>
        </p:txBody>
      </p:sp>
    </p:spTree>
    <p:extLst>
      <p:ext uri="{BB962C8B-B14F-4D97-AF65-F5344CB8AC3E}">
        <p14:creationId xmlns:p14="http://schemas.microsoft.com/office/powerpoint/2010/main" val="2866529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Operator Unit Trends, NPD ReCount 2011-15</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7449802"/>
              </p:ext>
            </p:extLst>
          </p:nvPr>
        </p:nvGraphicFramePr>
        <p:xfrm>
          <a:off x="609600" y="1600200"/>
          <a:ext cx="10972800" cy="396240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gridCol w="1371600">
                  <a:extLst>
                    <a:ext uri="{9D8B030D-6E8A-4147-A177-3AD203B41FA5}">
                      <a16:colId xmlns:a16="http://schemas.microsoft.com/office/drawing/2014/main" val="20006"/>
                    </a:ext>
                  </a:extLst>
                </a:gridCol>
                <a:gridCol w="1371600">
                  <a:extLst>
                    <a:ext uri="{9D8B030D-6E8A-4147-A177-3AD203B41FA5}">
                      <a16:colId xmlns:a16="http://schemas.microsoft.com/office/drawing/2014/main" val="20007"/>
                    </a:ext>
                  </a:extLst>
                </a:gridCol>
              </a:tblGrid>
              <a:tr h="660400">
                <a:tc>
                  <a:txBody>
                    <a:bodyPr/>
                    <a:lstStyle/>
                    <a:p>
                      <a:endParaRPr lang="en-US" sz="1100" dirty="0">
                        <a:effectLst/>
                        <a:latin typeface="Calibri"/>
                        <a:cs typeface="Times New Roman"/>
                      </a:endParaRPr>
                    </a:p>
                  </a:txBody>
                  <a:tcPr marL="68580" marR="68580" marT="0" marB="0" anchor="b"/>
                </a:tc>
                <a:tc>
                  <a:txBody>
                    <a:bodyPr/>
                    <a:lstStyle/>
                    <a:p>
                      <a:endParaRPr lang="en-US" sz="1100" dirty="0">
                        <a:effectLst/>
                        <a:latin typeface="Calibri"/>
                        <a:cs typeface="Times New Roman"/>
                      </a:endParaRPr>
                    </a:p>
                  </a:txBody>
                  <a:tcPr marL="68580" marR="68580" marT="0" marB="0" anchor="b"/>
                </a:tc>
                <a:tc>
                  <a:txBody>
                    <a:bodyPr/>
                    <a:lstStyle/>
                    <a:p>
                      <a:endParaRPr lang="en-US" sz="1100" dirty="0">
                        <a:effectLst/>
                        <a:latin typeface="Calibri"/>
                        <a:cs typeface="Times New Roman"/>
                      </a:endParaRPr>
                    </a:p>
                  </a:txBody>
                  <a:tcPr marL="68580" marR="68580" marT="0" marB="0" anchor="b"/>
                </a:tc>
                <a:tc>
                  <a:txBody>
                    <a:bodyPr/>
                    <a:lstStyle/>
                    <a:p>
                      <a:endParaRPr lang="en-US" sz="1100" dirty="0">
                        <a:effectLst/>
                        <a:latin typeface="Calibri"/>
                        <a:cs typeface="Times New Roman"/>
                      </a:endParaRPr>
                    </a:p>
                  </a:txBody>
                  <a:tcPr marL="68580" marR="68580" marT="0" marB="0" anchor="b"/>
                </a:tc>
                <a:tc>
                  <a:txBody>
                    <a:bodyPr/>
                    <a:lstStyle/>
                    <a:p>
                      <a:endParaRPr lang="en-US" sz="1100" dirty="0">
                        <a:effectLst/>
                        <a:latin typeface="Calibri"/>
                        <a:cs typeface="Times New Roman"/>
                      </a:endParaRPr>
                    </a:p>
                  </a:txBody>
                  <a:tcPr marL="68580" marR="68580" marT="0" marB="0" anchor="b"/>
                </a:tc>
                <a:tc>
                  <a:txBody>
                    <a:bodyPr/>
                    <a:lstStyle/>
                    <a:p>
                      <a:endParaRPr lang="en-US" sz="1100" dirty="0">
                        <a:effectLst/>
                        <a:latin typeface="Calibri"/>
                        <a:cs typeface="Times New Roman"/>
                      </a:endParaRPr>
                    </a:p>
                  </a:txBody>
                  <a:tcPr marL="68580" marR="68580" marT="0" marB="0" anchor="b"/>
                </a:tc>
                <a:tc>
                  <a:txBody>
                    <a:bodyPr/>
                    <a:lstStyle/>
                    <a:p>
                      <a:endParaRPr lang="en-US" sz="1100" dirty="0">
                        <a:effectLst/>
                        <a:latin typeface="Calibri"/>
                        <a:cs typeface="Times New Roman"/>
                      </a:endParaRPr>
                    </a:p>
                  </a:txBody>
                  <a:tcPr marL="68580" marR="68580" marT="0" marB="0" anchor="b"/>
                </a:tc>
                <a:tc>
                  <a:txBody>
                    <a:bodyPr/>
                    <a:lstStyle/>
                    <a:p>
                      <a:r>
                        <a:rPr lang="en-US" sz="1600" dirty="0">
                          <a:effectLst/>
                          <a:latin typeface="+mn-lt"/>
                          <a:cs typeface="Times New Roman"/>
                        </a:rPr>
                        <a:t>Fall 14 to 15</a:t>
                      </a:r>
                    </a:p>
                  </a:txBody>
                  <a:tcPr marL="68580" marR="68580" marT="0" marB="0" anchor="b"/>
                </a:tc>
                <a:extLst>
                  <a:ext uri="{0D108BD9-81ED-4DB2-BD59-A6C34878D82A}">
                    <a16:rowId xmlns:a16="http://schemas.microsoft.com/office/drawing/2014/main" val="10000"/>
                  </a:ext>
                </a:extLst>
              </a:tr>
              <a:tr h="660400">
                <a:tc>
                  <a:txBody>
                    <a:bodyPr/>
                    <a:lstStyle/>
                    <a:p>
                      <a:endParaRPr lang="en-US" sz="1800" dirty="0">
                        <a:effectLst/>
                        <a:latin typeface="+mn-lt"/>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mn-lt"/>
                        </a:rPr>
                        <a:t>System Type</a:t>
                      </a:r>
                      <a:endParaRPr lang="en-US" sz="1800" dirty="0">
                        <a:effectLst/>
                        <a:latin typeface="+mn-lt"/>
                        <a:ea typeface="Calibri"/>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mn-lt"/>
                        </a:rPr>
                        <a:t>Fall 2011</a:t>
                      </a:r>
                      <a:endParaRPr lang="en-US" sz="1800" dirty="0">
                        <a:effectLst/>
                        <a:latin typeface="+mn-lt"/>
                        <a:ea typeface="Calibri"/>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mn-lt"/>
                        </a:rPr>
                        <a:t>Fall 2012</a:t>
                      </a:r>
                      <a:endParaRPr lang="en-US" sz="1800" dirty="0">
                        <a:effectLst/>
                        <a:latin typeface="+mn-lt"/>
                        <a:ea typeface="Calibri"/>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mn-lt"/>
                        </a:rPr>
                        <a:t>Fall 2013</a:t>
                      </a:r>
                      <a:endParaRPr lang="en-US" sz="1800" dirty="0">
                        <a:effectLst/>
                        <a:latin typeface="+mn-lt"/>
                        <a:ea typeface="Calibri"/>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mn-lt"/>
                        </a:rPr>
                        <a:t>Fall 2014</a:t>
                      </a:r>
                      <a:endParaRPr lang="en-US" sz="1800" dirty="0">
                        <a:effectLst/>
                        <a:latin typeface="+mn-lt"/>
                        <a:ea typeface="Calibri"/>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mn-lt"/>
                        </a:rPr>
                        <a:t>Fall 2015</a:t>
                      </a:r>
                      <a:endParaRPr lang="en-US" sz="1800" dirty="0">
                        <a:effectLst/>
                        <a:latin typeface="+mn-lt"/>
                        <a:ea typeface="Calibri"/>
                        <a:cs typeface="Times New Roman"/>
                      </a:endParaRPr>
                    </a:p>
                  </a:txBody>
                  <a:tcPr marL="68580" marR="68580" marT="0" marB="0" anchor="b"/>
                </a:tc>
                <a:tc>
                  <a:txBody>
                    <a:bodyPr/>
                    <a:lstStyle/>
                    <a:p>
                      <a:pPr marL="0" marR="0" algn="ctr">
                        <a:spcBef>
                          <a:spcPts val="0"/>
                        </a:spcBef>
                        <a:spcAft>
                          <a:spcPts val="0"/>
                        </a:spcAft>
                      </a:pPr>
                      <a:r>
                        <a:rPr lang="en-US" sz="1800" dirty="0">
                          <a:effectLst/>
                          <a:latin typeface="+mn-lt"/>
                        </a:rPr>
                        <a:t>PCYA</a:t>
                      </a:r>
                      <a:endParaRPr lang="en-US" sz="1800" dirty="0">
                        <a:effectLst/>
                        <a:latin typeface="+mn-lt"/>
                        <a:ea typeface="Calibri"/>
                        <a:cs typeface="Times New Roman"/>
                      </a:endParaRPr>
                    </a:p>
                  </a:txBody>
                  <a:tcPr marL="68580" marR="68580" marT="0" marB="0" anchor="b"/>
                </a:tc>
                <a:extLst>
                  <a:ext uri="{0D108BD9-81ED-4DB2-BD59-A6C34878D82A}">
                    <a16:rowId xmlns:a16="http://schemas.microsoft.com/office/drawing/2014/main" val="10001"/>
                  </a:ext>
                </a:extLst>
              </a:tr>
              <a:tr h="660400">
                <a:tc>
                  <a:txBody>
                    <a:bodyPr/>
                    <a:lstStyle/>
                    <a:p>
                      <a:pPr marL="0" marR="0">
                        <a:spcBef>
                          <a:spcPts val="0"/>
                        </a:spcBef>
                        <a:spcAft>
                          <a:spcPts val="0"/>
                        </a:spcAft>
                      </a:pPr>
                      <a:r>
                        <a:rPr lang="en-US" sz="1800" dirty="0">
                          <a:effectLst/>
                          <a:latin typeface="+mn-lt"/>
                        </a:rPr>
                        <a:t>TOTAL U.S.</a:t>
                      </a:r>
                      <a:endParaRPr lang="en-US" sz="1800" dirty="0">
                        <a:effectLst/>
                        <a:latin typeface="+mn-lt"/>
                        <a:ea typeface="Calibri"/>
                        <a:cs typeface="Times New Roman"/>
                      </a:endParaRPr>
                    </a:p>
                  </a:txBody>
                  <a:tcPr marL="68580" marR="68580" marT="0" marB="0" anchor="b"/>
                </a:tc>
                <a:tc>
                  <a:txBody>
                    <a:bodyPr/>
                    <a:lstStyle/>
                    <a:p>
                      <a:pPr marL="0" marR="0">
                        <a:spcBef>
                          <a:spcPts val="0"/>
                        </a:spcBef>
                        <a:spcAft>
                          <a:spcPts val="0"/>
                        </a:spcAft>
                      </a:pPr>
                      <a:r>
                        <a:rPr lang="en-US" sz="1800" dirty="0">
                          <a:effectLst/>
                          <a:latin typeface="+mn-lt"/>
                        </a:rPr>
                        <a:t>TOTAL</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621681</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630209</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635996</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633407</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629488</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-0.6%</a:t>
                      </a:r>
                      <a:endParaRPr lang="en-US" sz="1800" dirty="0">
                        <a:effectLst/>
                        <a:latin typeface="+mn-lt"/>
                        <a:ea typeface="Calibri"/>
                        <a:cs typeface="Times New Roman"/>
                      </a:endParaRPr>
                    </a:p>
                  </a:txBody>
                  <a:tcPr marL="68580" marR="68580" marT="0" marB="0" anchor="b"/>
                </a:tc>
                <a:extLst>
                  <a:ext uri="{0D108BD9-81ED-4DB2-BD59-A6C34878D82A}">
                    <a16:rowId xmlns:a16="http://schemas.microsoft.com/office/drawing/2014/main" val="10002"/>
                  </a:ext>
                </a:extLst>
              </a:tr>
              <a:tr h="660400">
                <a:tc>
                  <a:txBody>
                    <a:bodyPr/>
                    <a:lstStyle/>
                    <a:p>
                      <a:pPr marL="0" marR="0">
                        <a:spcBef>
                          <a:spcPts val="0"/>
                        </a:spcBef>
                        <a:spcAft>
                          <a:spcPts val="0"/>
                        </a:spcAft>
                      </a:pPr>
                      <a:r>
                        <a:rPr lang="en-US" sz="1800" dirty="0">
                          <a:effectLst/>
                          <a:latin typeface="+mn-lt"/>
                        </a:rPr>
                        <a:t>TOTAL U.S.</a:t>
                      </a:r>
                      <a:endParaRPr lang="en-US" sz="1800" dirty="0">
                        <a:effectLst/>
                        <a:latin typeface="+mn-lt"/>
                        <a:ea typeface="Calibri"/>
                        <a:cs typeface="Times New Roman"/>
                      </a:endParaRPr>
                    </a:p>
                  </a:txBody>
                  <a:tcPr marL="68580" marR="68580" marT="0" marB="0" anchor="b"/>
                </a:tc>
                <a:tc>
                  <a:txBody>
                    <a:bodyPr/>
                    <a:lstStyle/>
                    <a:p>
                      <a:pPr marL="0" marR="0">
                        <a:spcBef>
                          <a:spcPts val="0"/>
                        </a:spcBef>
                        <a:spcAft>
                          <a:spcPts val="0"/>
                        </a:spcAft>
                      </a:pPr>
                      <a:r>
                        <a:rPr lang="en-US" sz="1800" dirty="0">
                          <a:effectLst/>
                          <a:latin typeface="+mn-lt"/>
                        </a:rPr>
                        <a:t>CHAIN</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274497</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279482</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284509</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289726</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292943</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1.1%</a:t>
                      </a:r>
                      <a:endParaRPr lang="en-US" sz="1800" dirty="0">
                        <a:effectLst/>
                        <a:latin typeface="+mn-lt"/>
                        <a:ea typeface="Calibri"/>
                        <a:cs typeface="Times New Roman"/>
                      </a:endParaRPr>
                    </a:p>
                  </a:txBody>
                  <a:tcPr marL="68580" marR="68580" marT="0" marB="0" anchor="b"/>
                </a:tc>
                <a:extLst>
                  <a:ext uri="{0D108BD9-81ED-4DB2-BD59-A6C34878D82A}">
                    <a16:rowId xmlns:a16="http://schemas.microsoft.com/office/drawing/2014/main" val="10003"/>
                  </a:ext>
                </a:extLst>
              </a:tr>
              <a:tr h="660400">
                <a:tc>
                  <a:txBody>
                    <a:bodyPr/>
                    <a:lstStyle/>
                    <a:p>
                      <a:pPr marL="0" marR="0">
                        <a:spcBef>
                          <a:spcPts val="0"/>
                        </a:spcBef>
                        <a:spcAft>
                          <a:spcPts val="0"/>
                        </a:spcAft>
                      </a:pPr>
                      <a:r>
                        <a:rPr lang="en-US" sz="1800" dirty="0">
                          <a:effectLst/>
                          <a:latin typeface="+mn-lt"/>
                        </a:rPr>
                        <a:t>TOTAL U.S.</a:t>
                      </a:r>
                      <a:endParaRPr lang="en-US" sz="1800" dirty="0">
                        <a:effectLst/>
                        <a:latin typeface="+mn-lt"/>
                        <a:ea typeface="Calibri"/>
                        <a:cs typeface="Times New Roman"/>
                      </a:endParaRPr>
                    </a:p>
                  </a:txBody>
                  <a:tcPr marL="68580" marR="68580" marT="0" marB="0" anchor="b"/>
                </a:tc>
                <a:tc>
                  <a:txBody>
                    <a:bodyPr/>
                    <a:lstStyle/>
                    <a:p>
                      <a:pPr marL="0" marR="0">
                        <a:spcBef>
                          <a:spcPts val="0"/>
                        </a:spcBef>
                        <a:spcAft>
                          <a:spcPts val="0"/>
                        </a:spcAft>
                      </a:pPr>
                      <a:r>
                        <a:rPr lang="en-US" sz="1800" dirty="0">
                          <a:effectLst/>
                          <a:latin typeface="+mn-lt"/>
                        </a:rPr>
                        <a:t>INDEPENDENT</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347184</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350727</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351487</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343681</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336545</a:t>
                      </a:r>
                      <a:endParaRPr lang="en-US" sz="1800" dirty="0">
                        <a:effectLst/>
                        <a:latin typeface="+mn-lt"/>
                        <a:ea typeface="Calibri"/>
                        <a:cs typeface="Times New Roman"/>
                      </a:endParaRPr>
                    </a:p>
                  </a:txBody>
                  <a:tcPr marL="68580" marR="68580" marT="0" marB="0" anchor="b"/>
                </a:tc>
                <a:tc>
                  <a:txBody>
                    <a:bodyPr/>
                    <a:lstStyle/>
                    <a:p>
                      <a:pPr marL="0" marR="0" algn="r">
                        <a:spcBef>
                          <a:spcPts val="0"/>
                        </a:spcBef>
                        <a:spcAft>
                          <a:spcPts val="0"/>
                        </a:spcAft>
                      </a:pPr>
                      <a:r>
                        <a:rPr lang="en-US" sz="1800" dirty="0">
                          <a:effectLst/>
                          <a:latin typeface="+mn-lt"/>
                        </a:rPr>
                        <a:t>-2.1%</a:t>
                      </a:r>
                      <a:endParaRPr lang="en-US" sz="1800" dirty="0">
                        <a:effectLst/>
                        <a:latin typeface="+mn-lt"/>
                        <a:ea typeface="Calibri"/>
                        <a:cs typeface="Times New Roman"/>
                      </a:endParaRPr>
                    </a:p>
                  </a:txBody>
                  <a:tcPr marL="68580" marR="68580" marT="0" marB="0" anchor="b"/>
                </a:tc>
                <a:extLst>
                  <a:ext uri="{0D108BD9-81ED-4DB2-BD59-A6C34878D82A}">
                    <a16:rowId xmlns:a16="http://schemas.microsoft.com/office/drawing/2014/main" val="10004"/>
                  </a:ext>
                </a:extLst>
              </a:tr>
              <a:tr h="660400">
                <a:tc>
                  <a:txBody>
                    <a:bodyPr/>
                    <a:lstStyle/>
                    <a:p>
                      <a:pPr marL="0" marR="0">
                        <a:spcBef>
                          <a:spcPts val="0"/>
                        </a:spcBef>
                        <a:spcAft>
                          <a:spcPts val="0"/>
                        </a:spcAft>
                      </a:pPr>
                      <a:r>
                        <a:rPr lang="en-US" sz="1200" dirty="0">
                          <a:effectLst/>
                          <a:latin typeface="+mn-lt"/>
                        </a:rPr>
                        <a:t>Source: The NPD Group/Fall 2015 ReCount</a:t>
                      </a:r>
                      <a:endParaRPr lang="en-US" sz="1200" dirty="0">
                        <a:effectLst/>
                        <a:latin typeface="+mn-lt"/>
                        <a:ea typeface="Calibri"/>
                        <a:cs typeface="Times New Roman"/>
                      </a:endParaRPr>
                    </a:p>
                  </a:txBody>
                  <a:tcPr marL="68580" marR="68580" marT="0" marB="0" anchor="b"/>
                </a:tc>
                <a:tc>
                  <a:txBody>
                    <a:bodyPr/>
                    <a:lstStyle/>
                    <a:p>
                      <a:pPr marL="0" marR="0">
                        <a:spcBef>
                          <a:spcPts val="0"/>
                        </a:spcBef>
                        <a:spcAft>
                          <a:spcPts val="0"/>
                        </a:spcAft>
                      </a:pPr>
                      <a:r>
                        <a:rPr lang="en-US" sz="1800" dirty="0">
                          <a:effectLst/>
                          <a:latin typeface="+mn-lt"/>
                        </a:rPr>
                        <a:t> </a:t>
                      </a:r>
                      <a:endParaRPr lang="en-US" sz="1800" dirty="0">
                        <a:effectLst/>
                        <a:latin typeface="+mn-lt"/>
                        <a:ea typeface="Calibri"/>
                        <a:cs typeface="Times New Roman"/>
                      </a:endParaRPr>
                    </a:p>
                  </a:txBody>
                  <a:tcPr marL="68580" marR="68580" marT="0" marB="0" anchor="b"/>
                </a:tc>
                <a:tc>
                  <a:txBody>
                    <a:bodyPr/>
                    <a:lstStyle/>
                    <a:p>
                      <a:endParaRPr lang="en-US" sz="1800" dirty="0">
                        <a:effectLst/>
                        <a:latin typeface="+mn-lt"/>
                        <a:cs typeface="Times New Roman"/>
                      </a:endParaRPr>
                    </a:p>
                  </a:txBody>
                  <a:tcPr marL="68580" marR="68580" marT="0" marB="0" anchor="b"/>
                </a:tc>
                <a:tc>
                  <a:txBody>
                    <a:bodyPr/>
                    <a:lstStyle/>
                    <a:p>
                      <a:endParaRPr lang="en-US" sz="1800" dirty="0">
                        <a:effectLst/>
                        <a:latin typeface="+mn-lt"/>
                        <a:cs typeface="Times New Roman"/>
                      </a:endParaRPr>
                    </a:p>
                  </a:txBody>
                  <a:tcPr marL="68580" marR="68580" marT="0" marB="0" anchor="b"/>
                </a:tc>
                <a:tc>
                  <a:txBody>
                    <a:bodyPr/>
                    <a:lstStyle/>
                    <a:p>
                      <a:endParaRPr lang="en-US" sz="1800" dirty="0">
                        <a:effectLst/>
                        <a:latin typeface="+mn-lt"/>
                        <a:cs typeface="Times New Roman"/>
                      </a:endParaRPr>
                    </a:p>
                  </a:txBody>
                  <a:tcPr marL="68580" marR="68580" marT="0" marB="0" anchor="b"/>
                </a:tc>
                <a:tc>
                  <a:txBody>
                    <a:bodyPr/>
                    <a:lstStyle/>
                    <a:p>
                      <a:endParaRPr lang="en-US" sz="1800" dirty="0">
                        <a:effectLst/>
                        <a:latin typeface="+mn-lt"/>
                        <a:cs typeface="Times New Roman"/>
                      </a:endParaRPr>
                    </a:p>
                  </a:txBody>
                  <a:tcPr marL="68580" marR="68580" marT="0" marB="0" anchor="b"/>
                </a:tc>
                <a:tc>
                  <a:txBody>
                    <a:bodyPr/>
                    <a:lstStyle/>
                    <a:p>
                      <a:endParaRPr lang="en-US" sz="1800" dirty="0">
                        <a:effectLst/>
                        <a:latin typeface="+mn-lt"/>
                        <a:cs typeface="Times New Roman"/>
                      </a:endParaRPr>
                    </a:p>
                  </a:txBody>
                  <a:tcPr marL="68580" marR="68580" marT="0" marB="0" anchor="b"/>
                </a:tc>
                <a:tc>
                  <a:txBody>
                    <a:bodyPr/>
                    <a:lstStyle/>
                    <a:p>
                      <a:endParaRPr lang="en-US" sz="1800" dirty="0">
                        <a:effectLst/>
                        <a:latin typeface="+mn-lt"/>
                        <a:cs typeface="Times New Roman"/>
                      </a:endParaRPr>
                    </a:p>
                  </a:txBody>
                  <a:tcPr marL="68580" marR="68580" marT="0" marB="0" anchor="b"/>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3407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Restaurant Unit Trends, NPD ReCount 2015-16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0109874"/>
              </p:ext>
            </p:extLst>
          </p:nvPr>
        </p:nvGraphicFramePr>
        <p:xfrm>
          <a:off x="2133600" y="1600200"/>
          <a:ext cx="7696200" cy="4267198"/>
        </p:xfrm>
        <a:graphic>
          <a:graphicData uri="http://schemas.openxmlformats.org/drawingml/2006/table">
            <a:tbl>
              <a:tblPr firstRow="1" firstCol="1" bandRow="1">
                <a:tableStyleId>{5C22544A-7EE6-4342-B048-85BDC9FD1C3A}</a:tableStyleId>
              </a:tblPr>
              <a:tblGrid>
                <a:gridCol w="2042824">
                  <a:extLst>
                    <a:ext uri="{9D8B030D-6E8A-4147-A177-3AD203B41FA5}">
                      <a16:colId xmlns:a16="http://schemas.microsoft.com/office/drawing/2014/main" val="20000"/>
                    </a:ext>
                  </a:extLst>
                </a:gridCol>
                <a:gridCol w="1511503">
                  <a:extLst>
                    <a:ext uri="{9D8B030D-6E8A-4147-A177-3AD203B41FA5}">
                      <a16:colId xmlns:a16="http://schemas.microsoft.com/office/drawing/2014/main" val="20001"/>
                    </a:ext>
                  </a:extLst>
                </a:gridCol>
                <a:gridCol w="1443096">
                  <a:extLst>
                    <a:ext uri="{9D8B030D-6E8A-4147-A177-3AD203B41FA5}">
                      <a16:colId xmlns:a16="http://schemas.microsoft.com/office/drawing/2014/main" val="20002"/>
                    </a:ext>
                  </a:extLst>
                </a:gridCol>
                <a:gridCol w="1255681">
                  <a:extLst>
                    <a:ext uri="{9D8B030D-6E8A-4147-A177-3AD203B41FA5}">
                      <a16:colId xmlns:a16="http://schemas.microsoft.com/office/drawing/2014/main" val="20003"/>
                    </a:ext>
                  </a:extLst>
                </a:gridCol>
                <a:gridCol w="1443096">
                  <a:extLst>
                    <a:ext uri="{9D8B030D-6E8A-4147-A177-3AD203B41FA5}">
                      <a16:colId xmlns:a16="http://schemas.microsoft.com/office/drawing/2014/main" val="20004"/>
                    </a:ext>
                  </a:extLst>
                </a:gridCol>
              </a:tblGrid>
              <a:tr h="1075580">
                <a:tc>
                  <a:txBody>
                    <a:bodyPr/>
                    <a:lstStyle/>
                    <a:p>
                      <a:pPr marL="0" marR="0" algn="ctr">
                        <a:lnSpc>
                          <a:spcPct val="115000"/>
                        </a:lnSpc>
                        <a:spcBef>
                          <a:spcPts val="0"/>
                        </a:spcBef>
                        <a:spcAft>
                          <a:spcPts val="0"/>
                        </a:spcAft>
                      </a:pPr>
                      <a:r>
                        <a:rPr lang="en-US" sz="1800" dirty="0">
                          <a:effectLst/>
                        </a:rPr>
                        <a:t>Segment</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System Type</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Spring 2015</a:t>
                      </a:r>
                      <a:endParaRPr lang="en-US" sz="1800" dirty="0">
                        <a:effectLst/>
                        <a:latin typeface="Calibri"/>
                        <a:ea typeface="Calibri"/>
                      </a:endParaRPr>
                    </a:p>
                  </a:txBody>
                  <a:tcPr marL="0" marR="0" marT="0" marB="0" anchor="b"/>
                </a:tc>
                <a:tc>
                  <a:txBody>
                    <a:bodyPr/>
                    <a:lstStyle/>
                    <a:p>
                      <a:pPr marL="0" marR="0" algn="ctr">
                        <a:lnSpc>
                          <a:spcPct val="115000"/>
                        </a:lnSpc>
                        <a:spcBef>
                          <a:spcPts val="0"/>
                        </a:spcBef>
                        <a:spcAft>
                          <a:spcPts val="0"/>
                        </a:spcAft>
                      </a:pPr>
                      <a:r>
                        <a:rPr lang="en-US" sz="1800" dirty="0">
                          <a:effectLst/>
                        </a:rPr>
                        <a:t>Spring 2016</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PCYA*</a:t>
                      </a:r>
                      <a:endParaRPr lang="en-US" sz="1800" dirty="0">
                        <a:effectLst/>
                        <a:latin typeface="Calibri"/>
                        <a:ea typeface="Calibri"/>
                      </a:endParaRPr>
                    </a:p>
                  </a:txBody>
                  <a:tcPr marL="68580" marR="68580" marT="0" marB="0" anchor="b"/>
                </a:tc>
                <a:extLst>
                  <a:ext uri="{0D108BD9-81ED-4DB2-BD59-A6C34878D82A}">
                    <a16:rowId xmlns:a16="http://schemas.microsoft.com/office/drawing/2014/main" val="10000"/>
                  </a:ext>
                </a:extLst>
              </a:tr>
              <a:tr h="1075580">
                <a:tc>
                  <a:txBody>
                    <a:bodyPr/>
                    <a:lstStyle/>
                    <a:p>
                      <a:pPr marL="0" marR="0" algn="ctr">
                        <a:lnSpc>
                          <a:spcPct val="115000"/>
                        </a:lnSpc>
                        <a:spcBef>
                          <a:spcPts val="0"/>
                        </a:spcBef>
                        <a:spcAft>
                          <a:spcPts val="0"/>
                        </a:spcAft>
                      </a:pPr>
                      <a:r>
                        <a:rPr lang="en-US" sz="1800" dirty="0">
                          <a:effectLst/>
                        </a:rPr>
                        <a:t>TOTAL RESTAURANTS</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ALL</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632,572</a:t>
                      </a:r>
                      <a:endParaRPr lang="en-US" sz="1800" dirty="0">
                        <a:effectLst/>
                        <a:latin typeface="Calibri"/>
                        <a:ea typeface="Calibri"/>
                      </a:endParaRPr>
                    </a:p>
                  </a:txBody>
                  <a:tcPr marL="0" marR="0" marT="0" marB="0" anchor="b"/>
                </a:tc>
                <a:tc>
                  <a:txBody>
                    <a:bodyPr/>
                    <a:lstStyle/>
                    <a:p>
                      <a:pPr marL="0" marR="0" algn="ctr">
                        <a:lnSpc>
                          <a:spcPct val="115000"/>
                        </a:lnSpc>
                        <a:spcBef>
                          <a:spcPts val="0"/>
                        </a:spcBef>
                        <a:spcAft>
                          <a:spcPts val="0"/>
                        </a:spcAft>
                      </a:pPr>
                      <a:r>
                        <a:rPr lang="en-US" sz="1800" dirty="0">
                          <a:effectLst/>
                        </a:rPr>
                        <a:t>624,301</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-1%</a:t>
                      </a:r>
                      <a:endParaRPr lang="en-US" sz="1800" dirty="0">
                        <a:effectLst/>
                        <a:latin typeface="Calibri"/>
                        <a:ea typeface="Calibri"/>
                      </a:endParaRPr>
                    </a:p>
                  </a:txBody>
                  <a:tcPr marL="68580" marR="68580" marT="0" marB="0" anchor="b"/>
                </a:tc>
                <a:extLst>
                  <a:ext uri="{0D108BD9-81ED-4DB2-BD59-A6C34878D82A}">
                    <a16:rowId xmlns:a16="http://schemas.microsoft.com/office/drawing/2014/main" val="10001"/>
                  </a:ext>
                </a:extLst>
              </a:tr>
              <a:tr h="520229">
                <a:tc>
                  <a:txBody>
                    <a:bodyPr/>
                    <a:lstStyle/>
                    <a:p>
                      <a:pPr marL="0" marR="0" algn="ctr">
                        <a:lnSpc>
                          <a:spcPct val="115000"/>
                        </a:lnSpc>
                        <a:spcBef>
                          <a:spcPts val="0"/>
                        </a:spcBef>
                        <a:spcAft>
                          <a:spcPts val="0"/>
                        </a:spcAft>
                      </a:pPr>
                      <a:r>
                        <a:rPr lang="en-US" sz="1800" dirty="0">
                          <a:effectLst/>
                        </a:rPr>
                        <a:t> </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CHAINS</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291,794</a:t>
                      </a:r>
                      <a:endParaRPr lang="en-US" sz="1800" dirty="0">
                        <a:effectLst/>
                        <a:latin typeface="Calibri"/>
                        <a:ea typeface="Calibri"/>
                      </a:endParaRPr>
                    </a:p>
                  </a:txBody>
                  <a:tcPr marL="0" marR="0" marT="0" marB="0" anchor="b"/>
                </a:tc>
                <a:tc>
                  <a:txBody>
                    <a:bodyPr/>
                    <a:lstStyle/>
                    <a:p>
                      <a:pPr marL="0" marR="0" algn="ctr">
                        <a:lnSpc>
                          <a:spcPct val="115000"/>
                        </a:lnSpc>
                        <a:spcBef>
                          <a:spcPts val="0"/>
                        </a:spcBef>
                        <a:spcAft>
                          <a:spcPts val="0"/>
                        </a:spcAft>
                      </a:pPr>
                      <a:r>
                        <a:rPr lang="en-US" sz="1800" dirty="0">
                          <a:effectLst/>
                        </a:rPr>
                        <a:t>292,832</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0%</a:t>
                      </a:r>
                      <a:endParaRPr lang="en-US" sz="1800" dirty="0">
                        <a:effectLst/>
                        <a:latin typeface="Calibri"/>
                        <a:ea typeface="Calibri"/>
                      </a:endParaRPr>
                    </a:p>
                  </a:txBody>
                  <a:tcPr marL="68580" marR="68580" marT="0" marB="0" anchor="b"/>
                </a:tc>
                <a:extLst>
                  <a:ext uri="{0D108BD9-81ED-4DB2-BD59-A6C34878D82A}">
                    <a16:rowId xmlns:a16="http://schemas.microsoft.com/office/drawing/2014/main" val="10002"/>
                  </a:ext>
                </a:extLst>
              </a:tr>
              <a:tr h="1075580">
                <a:tc>
                  <a:txBody>
                    <a:bodyPr/>
                    <a:lstStyle/>
                    <a:p>
                      <a:endParaRPr lang="en-US" sz="1800" dirty="0">
                        <a:effectLst/>
                        <a:latin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effectLst/>
                        </a:rPr>
                        <a:t>INDEPEN-DENTS</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340,778</a:t>
                      </a:r>
                      <a:endParaRPr lang="en-US" sz="1800" dirty="0">
                        <a:effectLst/>
                        <a:latin typeface="Calibri"/>
                        <a:ea typeface="Calibri"/>
                      </a:endParaRPr>
                    </a:p>
                  </a:txBody>
                  <a:tcPr marL="0" marR="0" marT="0" marB="0" anchor="b"/>
                </a:tc>
                <a:tc>
                  <a:txBody>
                    <a:bodyPr/>
                    <a:lstStyle/>
                    <a:p>
                      <a:pPr marL="0" marR="0" algn="ctr">
                        <a:lnSpc>
                          <a:spcPct val="115000"/>
                        </a:lnSpc>
                        <a:spcBef>
                          <a:spcPts val="0"/>
                        </a:spcBef>
                        <a:spcAft>
                          <a:spcPts val="0"/>
                        </a:spcAft>
                      </a:pPr>
                      <a:r>
                        <a:rPr lang="en-US" sz="1800" dirty="0">
                          <a:effectLst/>
                        </a:rPr>
                        <a:t>331,469</a:t>
                      </a:r>
                      <a:endParaRPr lang="en-US" sz="18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800" dirty="0">
                          <a:effectLst/>
                        </a:rPr>
                        <a:t>-3%</a:t>
                      </a:r>
                      <a:endParaRPr lang="en-US" sz="1800" dirty="0">
                        <a:effectLst/>
                        <a:latin typeface="Calibri"/>
                        <a:ea typeface="Calibri"/>
                      </a:endParaRPr>
                    </a:p>
                  </a:txBody>
                  <a:tcPr marL="68580" marR="68580" marT="0" marB="0" anchor="b"/>
                </a:tc>
                <a:extLst>
                  <a:ext uri="{0D108BD9-81ED-4DB2-BD59-A6C34878D82A}">
                    <a16:rowId xmlns:a16="http://schemas.microsoft.com/office/drawing/2014/main" val="10003"/>
                  </a:ext>
                </a:extLst>
              </a:tr>
              <a:tr h="520229">
                <a:tc>
                  <a:txBody>
                    <a:bodyPr/>
                    <a:lstStyle/>
                    <a:p>
                      <a:pPr marL="0" marR="0">
                        <a:lnSpc>
                          <a:spcPct val="115000"/>
                        </a:lnSpc>
                        <a:spcBef>
                          <a:spcPts val="0"/>
                        </a:spcBef>
                        <a:spcAft>
                          <a:spcPts val="0"/>
                        </a:spcAft>
                      </a:pPr>
                      <a:r>
                        <a:rPr lang="en-US" sz="1000" dirty="0">
                          <a:effectLst/>
                        </a:rPr>
                        <a:t> </a:t>
                      </a:r>
                      <a:endParaRPr lang="en-US" sz="11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Calibri"/>
                      </a:endParaRPr>
                    </a:p>
                  </a:txBody>
                  <a:tcPr marL="0" marR="0" marT="0" marB="0" anchor="b"/>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tc>
                  <a:txBody>
                    <a:bodyPr/>
                    <a:lstStyle/>
                    <a:p>
                      <a:pPr marL="0" marR="0" algn="ctr">
                        <a:lnSpc>
                          <a:spcPct val="115000"/>
                        </a:lnSpc>
                        <a:spcBef>
                          <a:spcPts val="0"/>
                        </a:spcBef>
                        <a:spcAft>
                          <a:spcPts val="0"/>
                        </a:spcAft>
                      </a:pPr>
                      <a:r>
                        <a:rPr lang="en-US" sz="1100" dirty="0">
                          <a:effectLst/>
                        </a:rPr>
                        <a:t> </a:t>
                      </a:r>
                      <a:endParaRPr lang="en-US" sz="1100" dirty="0">
                        <a:effectLst/>
                        <a:latin typeface="Calibri"/>
                        <a:ea typeface="Calibri"/>
                      </a:endParaRPr>
                    </a:p>
                  </a:txBody>
                  <a:tcPr marL="68580" marR="68580" marT="0" marB="0" anchor="b"/>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3657600" y="5447184"/>
            <a:ext cx="58848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a:ln>
                  <a:noFill/>
                </a:ln>
                <a:solidFill>
                  <a:schemeClr val="tx1"/>
                </a:solidFill>
                <a:effectLst/>
                <a:latin typeface="Arial" pitchFamily="34" charset="0"/>
                <a:ea typeface="Calibri" pitchFamily="34" charset="0"/>
                <a:cs typeface="Arial" pitchFamily="34" charset="0"/>
              </a:rPr>
              <a:t>*Percent change from a year ago                    Source: The NPD Group/ReCount® Spring 2016</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03997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Independent &amp; Small Chain Unit Trends</a:t>
            </a:r>
            <a:br>
              <a:rPr lang="en-US" dirty="0"/>
            </a:br>
            <a:r>
              <a:rPr lang="en-US" dirty="0"/>
              <a:t>RestaurantData.com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1636334"/>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9710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Fast-Growing Small Chains, 5-50 Units</a:t>
            </a:r>
            <a:br>
              <a:rPr lang="en-US" dirty="0"/>
            </a:br>
            <a:r>
              <a:rPr lang="en-US" dirty="0"/>
              <a:t>RestaurantData.com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6593627"/>
              </p:ext>
            </p:extLst>
          </p:nvPr>
        </p:nvGraphicFramePr>
        <p:xfrm>
          <a:off x="533400" y="1828800"/>
          <a:ext cx="10972800" cy="4038600"/>
        </p:xfrm>
        <a:graphic>
          <a:graphicData uri="http://schemas.openxmlformats.org/drawingml/2006/table">
            <a:tbl>
              <a:tblPr firstRow="1" bandRow="1">
                <a:tableStyleId>{F5AB1C69-6EDB-4FF4-983F-18BD219EF322}</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gridCol w="21945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194560">
                  <a:extLst>
                    <a:ext uri="{9D8B030D-6E8A-4147-A177-3AD203B41FA5}">
                      <a16:colId xmlns:a16="http://schemas.microsoft.com/office/drawing/2014/main" val="20004"/>
                    </a:ext>
                  </a:extLst>
                </a:gridCol>
              </a:tblGrid>
              <a:tr h="673100">
                <a:tc>
                  <a:txBody>
                    <a:bodyPr/>
                    <a:lstStyle/>
                    <a:p>
                      <a:pPr algn="ctr"/>
                      <a:r>
                        <a:rPr lang="en-US" dirty="0">
                          <a:solidFill>
                            <a:schemeClr val="tx1"/>
                          </a:solidFill>
                        </a:rPr>
                        <a:t>Service</a:t>
                      </a:r>
                      <a:r>
                        <a:rPr lang="en-US" baseline="0" dirty="0">
                          <a:solidFill>
                            <a:schemeClr val="tx1"/>
                          </a:solidFill>
                        </a:rPr>
                        <a:t> Type</a:t>
                      </a:r>
                      <a:endParaRPr lang="en-US" dirty="0">
                        <a:solidFill>
                          <a:schemeClr val="tx1"/>
                        </a:solidFill>
                      </a:endParaRPr>
                    </a:p>
                  </a:txBody>
                  <a:tcPr/>
                </a:tc>
                <a:tc>
                  <a:txBody>
                    <a:bodyPr/>
                    <a:lstStyle/>
                    <a:p>
                      <a:pPr algn="ctr"/>
                      <a:r>
                        <a:rPr lang="en-US" dirty="0">
                          <a:solidFill>
                            <a:schemeClr val="tx1"/>
                          </a:solidFill>
                        </a:rPr>
                        <a:t>No.</a:t>
                      </a:r>
                      <a:r>
                        <a:rPr lang="en-US" baseline="0" dirty="0">
                          <a:solidFill>
                            <a:schemeClr val="tx1"/>
                          </a:solidFill>
                        </a:rPr>
                        <a:t> of Chains</a:t>
                      </a:r>
                      <a:endParaRPr lang="en-US" dirty="0">
                        <a:solidFill>
                          <a:schemeClr val="tx1"/>
                        </a:solidFill>
                      </a:endParaRPr>
                    </a:p>
                  </a:txBody>
                  <a:tcPr/>
                </a:tc>
                <a:tc>
                  <a:txBody>
                    <a:bodyPr/>
                    <a:lstStyle/>
                    <a:p>
                      <a:pPr algn="ctr"/>
                      <a:r>
                        <a:rPr lang="en-US" dirty="0">
                          <a:solidFill>
                            <a:schemeClr val="tx1"/>
                          </a:solidFill>
                        </a:rPr>
                        <a:t>Q4/2016</a:t>
                      </a:r>
                    </a:p>
                  </a:txBody>
                  <a:tcPr/>
                </a:tc>
                <a:tc>
                  <a:txBody>
                    <a:bodyPr/>
                    <a:lstStyle/>
                    <a:p>
                      <a:pPr algn="ctr"/>
                      <a:r>
                        <a:rPr lang="en-US" dirty="0">
                          <a:solidFill>
                            <a:schemeClr val="tx1"/>
                          </a:solidFill>
                        </a:rPr>
                        <a:t>Q2/2017</a:t>
                      </a:r>
                    </a:p>
                  </a:txBody>
                  <a:tcPr/>
                </a:tc>
                <a:tc>
                  <a:txBody>
                    <a:bodyPr/>
                    <a:lstStyle/>
                    <a:p>
                      <a:pPr algn="ctr"/>
                      <a:r>
                        <a:rPr lang="en-US" dirty="0">
                          <a:solidFill>
                            <a:schemeClr val="tx1"/>
                          </a:solidFill>
                        </a:rPr>
                        <a:t>% Growth</a:t>
                      </a:r>
                    </a:p>
                  </a:txBody>
                  <a:tcPr/>
                </a:tc>
                <a:extLst>
                  <a:ext uri="{0D108BD9-81ED-4DB2-BD59-A6C34878D82A}">
                    <a16:rowId xmlns:a16="http://schemas.microsoft.com/office/drawing/2014/main" val="10000"/>
                  </a:ext>
                </a:extLst>
              </a:tr>
              <a:tr h="673100">
                <a:tc>
                  <a:txBody>
                    <a:bodyPr/>
                    <a:lstStyle/>
                    <a:p>
                      <a:pPr algn="ctr"/>
                      <a:r>
                        <a:rPr lang="en-US" b="1" dirty="0">
                          <a:solidFill>
                            <a:schemeClr val="tx1"/>
                          </a:solidFill>
                        </a:rPr>
                        <a:t>Family/Casual</a:t>
                      </a:r>
                    </a:p>
                  </a:txBody>
                  <a:tcPr/>
                </a:tc>
                <a:tc>
                  <a:txBody>
                    <a:bodyPr/>
                    <a:lstStyle/>
                    <a:p>
                      <a:pPr algn="ctr"/>
                      <a:r>
                        <a:rPr lang="en-US" b="1" dirty="0">
                          <a:solidFill>
                            <a:schemeClr val="tx1"/>
                          </a:solidFill>
                        </a:rPr>
                        <a:t>41</a:t>
                      </a:r>
                    </a:p>
                  </a:txBody>
                  <a:tcPr/>
                </a:tc>
                <a:tc>
                  <a:txBody>
                    <a:bodyPr/>
                    <a:lstStyle/>
                    <a:p>
                      <a:pPr algn="ctr"/>
                      <a:r>
                        <a:rPr lang="en-US" b="1" dirty="0">
                          <a:solidFill>
                            <a:schemeClr val="tx1"/>
                          </a:solidFill>
                        </a:rPr>
                        <a:t>552</a:t>
                      </a:r>
                    </a:p>
                  </a:txBody>
                  <a:tcPr/>
                </a:tc>
                <a:tc>
                  <a:txBody>
                    <a:bodyPr/>
                    <a:lstStyle/>
                    <a:p>
                      <a:pPr algn="ctr"/>
                      <a:r>
                        <a:rPr lang="en-US" b="1" dirty="0">
                          <a:solidFill>
                            <a:schemeClr val="tx1"/>
                          </a:solidFill>
                        </a:rPr>
                        <a:t>666</a:t>
                      </a:r>
                    </a:p>
                  </a:txBody>
                  <a:tcPr/>
                </a:tc>
                <a:tc>
                  <a:txBody>
                    <a:bodyPr/>
                    <a:lstStyle/>
                    <a:p>
                      <a:pPr algn="ctr"/>
                      <a:r>
                        <a:rPr lang="en-US" b="1" dirty="0">
                          <a:solidFill>
                            <a:schemeClr val="tx1"/>
                          </a:solidFill>
                        </a:rPr>
                        <a:t>20.6%</a:t>
                      </a:r>
                    </a:p>
                  </a:txBody>
                  <a:tcPr/>
                </a:tc>
                <a:extLst>
                  <a:ext uri="{0D108BD9-81ED-4DB2-BD59-A6C34878D82A}">
                    <a16:rowId xmlns:a16="http://schemas.microsoft.com/office/drawing/2014/main" val="10001"/>
                  </a:ext>
                </a:extLst>
              </a:tr>
              <a:tr h="673100">
                <a:tc>
                  <a:txBody>
                    <a:bodyPr/>
                    <a:lstStyle/>
                    <a:p>
                      <a:pPr algn="ctr"/>
                      <a:r>
                        <a:rPr lang="en-US" b="1" dirty="0">
                          <a:solidFill>
                            <a:schemeClr val="tx1"/>
                          </a:solidFill>
                        </a:rPr>
                        <a:t>Fast Casual</a:t>
                      </a:r>
                    </a:p>
                  </a:txBody>
                  <a:tcPr/>
                </a:tc>
                <a:tc>
                  <a:txBody>
                    <a:bodyPr/>
                    <a:lstStyle/>
                    <a:p>
                      <a:pPr algn="ctr"/>
                      <a:r>
                        <a:rPr lang="en-US" b="1" dirty="0">
                          <a:solidFill>
                            <a:schemeClr val="tx1"/>
                          </a:solidFill>
                        </a:rPr>
                        <a:t>32</a:t>
                      </a:r>
                    </a:p>
                  </a:txBody>
                  <a:tcPr/>
                </a:tc>
                <a:tc>
                  <a:txBody>
                    <a:bodyPr/>
                    <a:lstStyle/>
                    <a:p>
                      <a:pPr algn="ctr"/>
                      <a:r>
                        <a:rPr lang="en-US" b="1" dirty="0">
                          <a:solidFill>
                            <a:schemeClr val="tx1"/>
                          </a:solidFill>
                        </a:rPr>
                        <a:t>459</a:t>
                      </a:r>
                    </a:p>
                  </a:txBody>
                  <a:tcPr/>
                </a:tc>
                <a:tc>
                  <a:txBody>
                    <a:bodyPr/>
                    <a:lstStyle/>
                    <a:p>
                      <a:pPr algn="ctr"/>
                      <a:r>
                        <a:rPr lang="en-US" b="1" dirty="0">
                          <a:solidFill>
                            <a:schemeClr val="tx1"/>
                          </a:solidFill>
                        </a:rPr>
                        <a:t>632</a:t>
                      </a:r>
                    </a:p>
                  </a:txBody>
                  <a:tcPr/>
                </a:tc>
                <a:tc>
                  <a:txBody>
                    <a:bodyPr/>
                    <a:lstStyle/>
                    <a:p>
                      <a:pPr algn="ctr"/>
                      <a:r>
                        <a:rPr lang="en-US" b="1" dirty="0">
                          <a:solidFill>
                            <a:schemeClr val="tx1"/>
                          </a:solidFill>
                        </a:rPr>
                        <a:t>37.7%</a:t>
                      </a:r>
                    </a:p>
                  </a:txBody>
                  <a:tcPr/>
                </a:tc>
                <a:extLst>
                  <a:ext uri="{0D108BD9-81ED-4DB2-BD59-A6C34878D82A}">
                    <a16:rowId xmlns:a16="http://schemas.microsoft.com/office/drawing/2014/main" val="10002"/>
                  </a:ext>
                </a:extLst>
              </a:tr>
              <a:tr h="673100">
                <a:tc>
                  <a:txBody>
                    <a:bodyPr/>
                    <a:lstStyle/>
                    <a:p>
                      <a:pPr algn="ctr"/>
                      <a:r>
                        <a:rPr lang="en-US" b="1" dirty="0">
                          <a:solidFill>
                            <a:schemeClr val="tx1"/>
                          </a:solidFill>
                        </a:rPr>
                        <a:t>QSR</a:t>
                      </a:r>
                    </a:p>
                  </a:txBody>
                  <a:tcPr/>
                </a:tc>
                <a:tc>
                  <a:txBody>
                    <a:bodyPr/>
                    <a:lstStyle/>
                    <a:p>
                      <a:pPr algn="ctr"/>
                      <a:r>
                        <a:rPr lang="en-US" b="1" dirty="0">
                          <a:solidFill>
                            <a:schemeClr val="tx1"/>
                          </a:solidFill>
                        </a:rPr>
                        <a:t>18</a:t>
                      </a:r>
                    </a:p>
                  </a:txBody>
                  <a:tcPr/>
                </a:tc>
                <a:tc>
                  <a:txBody>
                    <a:bodyPr/>
                    <a:lstStyle/>
                    <a:p>
                      <a:pPr algn="ctr"/>
                      <a:r>
                        <a:rPr lang="en-US" b="1" dirty="0">
                          <a:solidFill>
                            <a:schemeClr val="tx1"/>
                          </a:solidFill>
                        </a:rPr>
                        <a:t>224</a:t>
                      </a:r>
                    </a:p>
                  </a:txBody>
                  <a:tcPr/>
                </a:tc>
                <a:tc>
                  <a:txBody>
                    <a:bodyPr/>
                    <a:lstStyle/>
                    <a:p>
                      <a:pPr algn="ctr"/>
                      <a:r>
                        <a:rPr lang="en-US" b="1" dirty="0">
                          <a:solidFill>
                            <a:schemeClr val="tx1"/>
                          </a:solidFill>
                        </a:rPr>
                        <a:t>278</a:t>
                      </a:r>
                    </a:p>
                  </a:txBody>
                  <a:tcPr/>
                </a:tc>
                <a:tc>
                  <a:txBody>
                    <a:bodyPr/>
                    <a:lstStyle/>
                    <a:p>
                      <a:pPr algn="ctr"/>
                      <a:r>
                        <a:rPr lang="en-US" b="1" dirty="0">
                          <a:solidFill>
                            <a:schemeClr val="tx1"/>
                          </a:solidFill>
                        </a:rPr>
                        <a:t>24.1%</a:t>
                      </a:r>
                    </a:p>
                  </a:txBody>
                  <a:tcPr/>
                </a:tc>
                <a:extLst>
                  <a:ext uri="{0D108BD9-81ED-4DB2-BD59-A6C34878D82A}">
                    <a16:rowId xmlns:a16="http://schemas.microsoft.com/office/drawing/2014/main" val="10003"/>
                  </a:ext>
                </a:extLst>
              </a:tr>
              <a:tr h="673100">
                <a:tc>
                  <a:txBody>
                    <a:bodyPr/>
                    <a:lstStyle/>
                    <a:p>
                      <a:pPr algn="ctr"/>
                      <a:r>
                        <a:rPr lang="en-US" b="1" dirty="0">
                          <a:solidFill>
                            <a:schemeClr val="tx1"/>
                          </a:solidFill>
                        </a:rPr>
                        <a:t>Fine Dining</a:t>
                      </a:r>
                    </a:p>
                  </a:txBody>
                  <a:tcPr/>
                </a:tc>
                <a:tc>
                  <a:txBody>
                    <a:bodyPr/>
                    <a:lstStyle/>
                    <a:p>
                      <a:pPr algn="ctr"/>
                      <a:r>
                        <a:rPr lang="en-US" b="1" dirty="0">
                          <a:solidFill>
                            <a:schemeClr val="tx1"/>
                          </a:solidFill>
                        </a:rPr>
                        <a:t>13</a:t>
                      </a:r>
                    </a:p>
                  </a:txBody>
                  <a:tcPr/>
                </a:tc>
                <a:tc>
                  <a:txBody>
                    <a:bodyPr/>
                    <a:lstStyle/>
                    <a:p>
                      <a:pPr algn="ctr"/>
                      <a:r>
                        <a:rPr lang="en-US" b="1" dirty="0">
                          <a:solidFill>
                            <a:schemeClr val="tx1"/>
                          </a:solidFill>
                        </a:rPr>
                        <a:t>192</a:t>
                      </a:r>
                    </a:p>
                  </a:txBody>
                  <a:tcPr/>
                </a:tc>
                <a:tc>
                  <a:txBody>
                    <a:bodyPr/>
                    <a:lstStyle/>
                    <a:p>
                      <a:pPr algn="ctr"/>
                      <a:r>
                        <a:rPr lang="en-US" b="1" dirty="0">
                          <a:solidFill>
                            <a:schemeClr val="tx1"/>
                          </a:solidFill>
                        </a:rPr>
                        <a:t>237</a:t>
                      </a:r>
                    </a:p>
                  </a:txBody>
                  <a:tcPr/>
                </a:tc>
                <a:tc>
                  <a:txBody>
                    <a:bodyPr/>
                    <a:lstStyle/>
                    <a:p>
                      <a:pPr algn="ctr"/>
                      <a:r>
                        <a:rPr lang="en-US" b="1" dirty="0">
                          <a:solidFill>
                            <a:schemeClr val="tx1"/>
                          </a:solidFill>
                        </a:rPr>
                        <a:t>23.4%</a:t>
                      </a:r>
                    </a:p>
                  </a:txBody>
                  <a:tcPr/>
                </a:tc>
                <a:extLst>
                  <a:ext uri="{0D108BD9-81ED-4DB2-BD59-A6C34878D82A}">
                    <a16:rowId xmlns:a16="http://schemas.microsoft.com/office/drawing/2014/main" val="10004"/>
                  </a:ext>
                </a:extLst>
              </a:tr>
              <a:tr h="673100">
                <a:tc>
                  <a:txBody>
                    <a:bodyPr/>
                    <a:lstStyle/>
                    <a:p>
                      <a:pPr algn="ctr"/>
                      <a:r>
                        <a:rPr lang="en-US" b="1" dirty="0">
                          <a:solidFill>
                            <a:schemeClr val="tx1"/>
                          </a:solidFill>
                        </a:rPr>
                        <a:t>Total</a:t>
                      </a:r>
                    </a:p>
                  </a:txBody>
                  <a:tcPr/>
                </a:tc>
                <a:tc>
                  <a:txBody>
                    <a:bodyPr/>
                    <a:lstStyle/>
                    <a:p>
                      <a:pPr algn="ctr"/>
                      <a:r>
                        <a:rPr lang="en-US" b="1" dirty="0">
                          <a:solidFill>
                            <a:schemeClr val="tx1"/>
                          </a:solidFill>
                        </a:rPr>
                        <a:t>104</a:t>
                      </a:r>
                    </a:p>
                  </a:txBody>
                  <a:tcPr/>
                </a:tc>
                <a:tc>
                  <a:txBody>
                    <a:bodyPr/>
                    <a:lstStyle/>
                    <a:p>
                      <a:pPr algn="ctr"/>
                      <a:r>
                        <a:rPr lang="en-US" b="1" dirty="0">
                          <a:solidFill>
                            <a:schemeClr val="tx1"/>
                          </a:solidFill>
                        </a:rPr>
                        <a:t>1427</a:t>
                      </a:r>
                    </a:p>
                  </a:txBody>
                  <a:tcPr/>
                </a:tc>
                <a:tc>
                  <a:txBody>
                    <a:bodyPr/>
                    <a:lstStyle/>
                    <a:p>
                      <a:pPr algn="ctr"/>
                      <a:r>
                        <a:rPr lang="en-US" b="1" dirty="0">
                          <a:solidFill>
                            <a:schemeClr val="tx1"/>
                          </a:solidFill>
                        </a:rPr>
                        <a:t>1813</a:t>
                      </a:r>
                    </a:p>
                  </a:txBody>
                  <a:tcPr/>
                </a:tc>
                <a:tc>
                  <a:txBody>
                    <a:bodyPr/>
                    <a:lstStyle/>
                    <a:p>
                      <a:pPr algn="ctr"/>
                      <a:r>
                        <a:rPr lang="en-US" b="1" dirty="0">
                          <a:solidFill>
                            <a:schemeClr val="tx1"/>
                          </a:solidFill>
                        </a:rPr>
                        <a:t>27.1%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053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Technomic Operator Sales Changes &amp; Forecast</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4347643"/>
              </p:ext>
            </p:extLst>
          </p:nvPr>
        </p:nvGraphicFramePr>
        <p:xfrm>
          <a:off x="1295400" y="1295401"/>
          <a:ext cx="9601200" cy="4830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2005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Operator Unit Trends, Top 500 Chains</a:t>
            </a:r>
          </a:p>
        </p:txBody>
      </p:sp>
      <p:sp>
        <p:nvSpPr>
          <p:cNvPr id="20483" name="Content Placeholder 2"/>
          <p:cNvSpPr>
            <a:spLocks noGrp="1"/>
          </p:cNvSpPr>
          <p:nvPr>
            <p:ph idx="1"/>
          </p:nvPr>
        </p:nvSpPr>
        <p:spPr bwMode="auto">
          <a:xfrm>
            <a:off x="609600" y="13716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Unit growth even among the Top 500 chains slowed in 2016. Top 500 companies added 3,847 net units in the U.S., growth of 1.7%</a:t>
            </a:r>
          </a:p>
          <a:p>
            <a:r>
              <a:rPr lang="en-US" sz="2400" dirty="0"/>
              <a:t>This compares with growth of 2% in 2014 and 1.9% in 2015</a:t>
            </a:r>
          </a:p>
          <a:p>
            <a:r>
              <a:rPr lang="en-US" sz="2400" dirty="0"/>
              <a:t>Technomic revised total number of industry-wide units up substantially. It added nearly 54,000 limited-service units and 40,000 full-service units, a total of 638,160.</a:t>
            </a:r>
          </a:p>
          <a:p>
            <a:r>
              <a:rPr lang="en-US" sz="2400" dirty="0"/>
              <a:t>This pulled Top 500 chains’ share of total units down substantially, to 56% from 65% for LSR and to 10% from 12% for full service. </a:t>
            </a:r>
          </a:p>
          <a:p>
            <a:r>
              <a:rPr lang="en-US" sz="2400" dirty="0"/>
              <a:t>Total industry unit growth for LSR was 1.4% while Top 500 LSR chains added units at a 1.9% rate. </a:t>
            </a:r>
          </a:p>
          <a:p>
            <a:r>
              <a:rPr lang="en-US" sz="2400" dirty="0"/>
              <a:t>Industrywide, full-service units rose 0.9% as Italian and seafood segments shed units.</a:t>
            </a:r>
          </a:p>
          <a:p>
            <a:r>
              <a:rPr lang="en-US" sz="2400" dirty="0"/>
              <a:t>Full-service Top 500 chains grew units at 0.5% pace in 16.</a:t>
            </a:r>
          </a:p>
        </p:txBody>
      </p:sp>
    </p:spTree>
    <p:extLst>
      <p:ext uri="{BB962C8B-B14F-4D97-AF65-F5344CB8AC3E}">
        <p14:creationId xmlns:p14="http://schemas.microsoft.com/office/powerpoint/2010/main" val="351553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Operator Unit Trends, Top 500 Chains</a:t>
            </a:r>
          </a:p>
        </p:txBody>
      </p:sp>
      <p:graphicFrame>
        <p:nvGraphicFramePr>
          <p:cNvPr id="21507" name="Content Placeholder 3"/>
          <p:cNvGraphicFramePr>
            <a:graphicFrameLocks noGrp="1"/>
          </p:cNvGraphicFramePr>
          <p:nvPr>
            <p:ph idx="1"/>
            <p:extLst>
              <p:ext uri="{D42A27DB-BD31-4B8C-83A1-F6EECF244321}">
                <p14:modId xmlns:p14="http://schemas.microsoft.com/office/powerpoint/2010/main" val="1243636409"/>
              </p:ext>
            </p:extLst>
          </p:nvPr>
        </p:nvGraphicFramePr>
        <p:xfrm>
          <a:off x="1773238" y="1266825"/>
          <a:ext cx="8636000" cy="4627563"/>
        </p:xfrm>
        <a:graphic>
          <a:graphicData uri="http://schemas.openxmlformats.org/presentationml/2006/ole">
            <mc:AlternateContent xmlns:mc="http://schemas.openxmlformats.org/markup-compatibility/2006">
              <mc:Choice xmlns:v="urn:schemas-microsoft-com:vml" Requires="v">
                <p:oleObj spid="_x0000_s2073" name="Worksheet" r:id="rId3" imgW="8086619" imgH="4333784" progId="Excel.Sheet.8">
                  <p:embed/>
                </p:oleObj>
              </mc:Choice>
              <mc:Fallback>
                <p:oleObj name="Worksheet" r:id="rId3" imgW="8086619" imgH="4333784" progId="Excel.Sheet.8">
                  <p:embed/>
                  <p:pic>
                    <p:nvPicPr>
                      <p:cNvPr id="0" name=""/>
                      <p:cNvPicPr>
                        <a:picLocks noGrp="1" noChangeArrowheads="1"/>
                      </p:cNvPicPr>
                      <p:nvPr/>
                    </p:nvPicPr>
                    <p:blipFill>
                      <a:blip r:embed="rId4"/>
                      <a:srcRect/>
                      <a:stretch>
                        <a:fillRect/>
                      </a:stretch>
                    </p:blipFill>
                    <p:spPr bwMode="auto">
                      <a:xfrm>
                        <a:off x="1773238" y="1266825"/>
                        <a:ext cx="8636000" cy="4627563"/>
                      </a:xfrm>
                      <a:prstGeom prst="rect">
                        <a:avLst/>
                      </a:prstGeom>
                      <a:noFill/>
                      <a:extLst/>
                    </p:spPr>
                  </p:pic>
                </p:oleObj>
              </mc:Fallback>
            </mc:AlternateContent>
          </a:graphicData>
        </a:graphic>
      </p:graphicFrame>
    </p:spTree>
    <p:extLst>
      <p:ext uri="{BB962C8B-B14F-4D97-AF65-F5344CB8AC3E}">
        <p14:creationId xmlns:p14="http://schemas.microsoft.com/office/powerpoint/2010/main" val="3117844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Top 500 Chain Control Of Restaurant </a:t>
            </a:r>
            <a:br>
              <a:rPr lang="en-US" sz="4000" dirty="0"/>
            </a:br>
            <a:r>
              <a:rPr lang="en-US" sz="4000" dirty="0"/>
              <a:t>Units By Service Type, 2016</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73609689"/>
              </p:ext>
            </p:extLst>
          </p:nvPr>
        </p:nvGraphicFramePr>
        <p:xfrm>
          <a:off x="609600" y="1600201"/>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109539811"/>
              </p:ext>
            </p:extLst>
          </p:nvPr>
        </p:nvGraphicFramePr>
        <p:xfrm>
          <a:off x="6197600" y="1600201"/>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7690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EE01E9A-A76D-4565-89AB-628E21625D48}" type="slidenum">
              <a:rPr lang="en-US"/>
              <a:pPr>
                <a:defRPr/>
              </a:pPr>
              <a:t>33</a:t>
            </a:fld>
            <a:endParaRPr lang="en-US" dirty="0"/>
          </a:p>
        </p:txBody>
      </p:sp>
      <p:sp>
        <p:nvSpPr>
          <p:cNvPr id="2969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Top 500 Chain Share of Restaurant Market</a:t>
            </a:r>
          </a:p>
        </p:txBody>
      </p:sp>
      <p:sp>
        <p:nvSpPr>
          <p:cNvPr id="29700" name="Rectangle 3"/>
          <p:cNvSpPr>
            <a:spLocks noGrp="1" noChangeArrowheads="1"/>
          </p:cNvSpPr>
          <p:nvPr>
            <p:ph type="body" idx="1"/>
          </p:nvPr>
        </p:nvSpPr>
        <p:spPr bwMode="auto">
          <a:xfrm>
            <a:off x="609600" y="16002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600" dirty="0"/>
              <a:t>Top 500 chain brands continue to dominate restaurant market, though dominance is heavily skewed by limited-service.</a:t>
            </a:r>
          </a:p>
          <a:p>
            <a:r>
              <a:rPr lang="en-US" sz="2600" dirty="0"/>
              <a:t>Independents dominate the full-service arena, and have increased share during the past few years. Many micro-chains in urban areas outgrowing big chains. </a:t>
            </a:r>
          </a:p>
          <a:p>
            <a:r>
              <a:rPr lang="en-US" sz="2600" dirty="0"/>
              <a:t>Even with upward unit revisions, Top 500 brands control 57% of all restaurant industry sales and 35% of units.</a:t>
            </a:r>
          </a:p>
          <a:p>
            <a:r>
              <a:rPr lang="en-US" sz="2600" dirty="0"/>
              <a:t>Top 500 chains control 82% of limited-service sales. Top 500 full-service brands control 32% of sales. </a:t>
            </a:r>
          </a:p>
          <a:p>
            <a:r>
              <a:rPr lang="en-US" sz="2600" dirty="0"/>
              <a:t>Even limited service saw some share slippage in sales 2014 to 16.</a:t>
            </a:r>
          </a:p>
          <a:p>
            <a:r>
              <a:rPr lang="en-US" sz="2600" dirty="0"/>
              <a:t>Second 250 outgrew sales of top 250 4.8% to 3.6% despite lower unit growth.</a:t>
            </a:r>
          </a:p>
          <a:p>
            <a:endParaRPr lang="en-US" sz="2600" dirty="0"/>
          </a:p>
          <a:p>
            <a:endParaRPr lang="en-US" sz="2600" dirty="0"/>
          </a:p>
        </p:txBody>
      </p:sp>
    </p:spTree>
    <p:extLst>
      <p:ext uri="{BB962C8B-B14F-4D97-AF65-F5344CB8AC3E}">
        <p14:creationId xmlns:p14="http://schemas.microsoft.com/office/powerpoint/2010/main" val="1966202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a:t>Top 500 Chains’ Market Share 2016</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50587620"/>
              </p:ext>
            </p:extLst>
          </p:nvPr>
        </p:nvGraphicFramePr>
        <p:xfrm>
          <a:off x="609600" y="1143001"/>
          <a:ext cx="5384800" cy="4983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306717984"/>
              </p:ext>
            </p:extLst>
          </p:nvPr>
        </p:nvGraphicFramePr>
        <p:xfrm>
          <a:off x="6197600" y="1143000"/>
          <a:ext cx="5384800" cy="4953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3201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Top 500 Chain Control Of Restaurant </a:t>
            </a:r>
            <a:br>
              <a:rPr lang="en-US" sz="4000" dirty="0"/>
            </a:br>
            <a:r>
              <a:rPr lang="en-US" sz="4000" dirty="0"/>
              <a:t>Sales By Service Type, 2015</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824821300"/>
              </p:ext>
            </p:extLst>
          </p:nvPr>
        </p:nvGraphicFramePr>
        <p:xfrm>
          <a:off x="609600" y="1600201"/>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808406051"/>
              </p:ext>
            </p:extLst>
          </p:nvPr>
        </p:nvGraphicFramePr>
        <p:xfrm>
          <a:off x="6197600" y="1600201"/>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8333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518E286-5D65-43C7-968C-3D4C4EB94780}" type="slidenum">
              <a:rPr lang="en-US"/>
              <a:pPr>
                <a:defRPr/>
              </a:pPr>
              <a:t>36</a:t>
            </a:fld>
            <a:endParaRPr lang="en-US" dirty="0"/>
          </a:p>
        </p:txBody>
      </p:sp>
      <p:sp>
        <p:nvSpPr>
          <p:cNvPr id="33795"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Top 10 Chain Trends</a:t>
            </a:r>
          </a:p>
        </p:txBody>
      </p:sp>
      <p:sp>
        <p:nvSpPr>
          <p:cNvPr id="33796" name="Rectangle 3"/>
          <p:cNvSpPr>
            <a:spLocks noGrp="1" noChangeArrowheads="1"/>
          </p:cNvSpPr>
          <p:nvPr>
            <p:ph type="body" idx="1"/>
          </p:nvPr>
        </p:nvSpPr>
        <p:spPr bwMode="auto">
          <a:xfrm>
            <a:off x="609600" y="11430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500" dirty="0"/>
              <a:t>All Top 10 in Technomic’s chain ranking posted gains save Subway, with U.S. system sales decline of 1.7% and a drop of 1.3% of its U.S. units. </a:t>
            </a:r>
          </a:p>
          <a:p>
            <a:r>
              <a:rPr lang="en-US" sz="2500" dirty="0"/>
              <a:t>Four of the Top 10 had very strong growth, while gains for the others were more moderate. </a:t>
            </a:r>
          </a:p>
          <a:p>
            <a:r>
              <a:rPr lang="en-US" sz="2500" dirty="0"/>
              <a:t>The big burger chains posted very weak growth. McDonald’s U.S. sales rose 1.5% as it shed 104 units, a 0.7% decrease.</a:t>
            </a:r>
          </a:p>
          <a:p>
            <a:r>
              <a:rPr lang="en-US" sz="2500" dirty="0"/>
              <a:t>Burger King grew sales and units 2.6% and Wendy’s sales were up only 0.6%.</a:t>
            </a:r>
          </a:p>
          <a:p>
            <a:r>
              <a:rPr lang="en-US" sz="2500" dirty="0"/>
              <a:t>Starbucks (sales up 11.3%, units 5.2%), Chick-fil-A (sales 7.2%, units 3.2%), and Dunkin’ Donuts  (sales 7.9%, units 4.7%) all had good years.</a:t>
            </a:r>
          </a:p>
          <a:p>
            <a:r>
              <a:rPr lang="en-US" sz="2500" dirty="0"/>
              <a:t>Taco Bell continued to do well with sales up 6%, on a 2.6% unit increase.</a:t>
            </a:r>
          </a:p>
          <a:p>
            <a:r>
              <a:rPr lang="en-US" sz="2500" dirty="0"/>
              <a:t>Panera (sales up 5.8%, units 3.2%) lost its #10 spot to Dominos which grew sales 14.1% on a 3.3% unit increase.</a:t>
            </a:r>
          </a:p>
        </p:txBody>
      </p:sp>
    </p:spTree>
    <p:extLst>
      <p:ext uri="{BB962C8B-B14F-4D97-AF65-F5344CB8AC3E}">
        <p14:creationId xmlns:p14="http://schemas.microsoft.com/office/powerpoint/2010/main" val="137533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Other Leading Chains</a:t>
            </a:r>
          </a:p>
        </p:txBody>
      </p:sp>
      <p:sp>
        <p:nvSpPr>
          <p:cNvPr id="3" name="Content Placeholder 2"/>
          <p:cNvSpPr>
            <a:spLocks noGrp="1"/>
          </p:cNvSpPr>
          <p:nvPr>
            <p:ph idx="1"/>
          </p:nvPr>
        </p:nvSpPr>
        <p:spPr>
          <a:xfrm>
            <a:off x="609600" y="1066800"/>
            <a:ext cx="10972800" cy="4114799"/>
          </a:xfrm>
        </p:spPr>
        <p:txBody>
          <a:bodyPr/>
          <a:lstStyle/>
          <a:p>
            <a:r>
              <a:rPr lang="en-US" sz="2600" dirty="0"/>
              <a:t>Eleven of the Top 50 chains posted sales declines in 2016, up from six in 15.</a:t>
            </a:r>
          </a:p>
          <a:p>
            <a:r>
              <a:rPr lang="en-US" sz="2600" dirty="0"/>
              <a:t>Most striking were Chipotle’s 13.5% decline and Applebee’s drop of 6.2%.</a:t>
            </a:r>
          </a:p>
          <a:p>
            <a:r>
              <a:rPr lang="en-US" sz="2600" dirty="0"/>
              <a:t>Only six of the Top 50, including Starbucks and Domino’s, had double-digit sales gains.  </a:t>
            </a:r>
          </a:p>
          <a:p>
            <a:r>
              <a:rPr lang="en-US" sz="2600" dirty="0"/>
              <a:t>Others were Panda Express (13.8%), Jimmy John’s (12.2%), </a:t>
            </a:r>
            <a:r>
              <a:rPr lang="en-US" sz="2600" dirty="0" err="1"/>
              <a:t>Zaxby’s</a:t>
            </a:r>
            <a:r>
              <a:rPr lang="en-US" sz="2600" dirty="0"/>
              <a:t> (15.7%) and Wingstop (18.7%). Sales gains exceeded unit increases for all four.</a:t>
            </a:r>
          </a:p>
          <a:p>
            <a:r>
              <a:rPr lang="en-US" sz="2600" dirty="0"/>
              <a:t>In addition to </a:t>
            </a:r>
            <a:r>
              <a:rPr lang="en-US" sz="2600" dirty="0" err="1"/>
              <a:t>Zaxby’s</a:t>
            </a:r>
            <a:r>
              <a:rPr lang="en-US" sz="2600" dirty="0"/>
              <a:t> and Chick-fil-A, other LSR chicken concepts continue fast growth including </a:t>
            </a:r>
            <a:r>
              <a:rPr lang="en-US" sz="2600" dirty="0" err="1"/>
              <a:t>Bojangles</a:t>
            </a:r>
            <a:r>
              <a:rPr lang="en-US" sz="2600" dirty="0"/>
              <a:t> (6.9%), Raising Cane’s (30.6%) and newcomer Slim Chickens (90.3%).</a:t>
            </a:r>
          </a:p>
          <a:p>
            <a:r>
              <a:rPr lang="en-US" sz="2600" dirty="0"/>
              <a:t>So-called “healthy” concepts such as Sweetgreen and Snap Kitchen posting very strong gains (58.5% and 55.6% respectively).</a:t>
            </a:r>
          </a:p>
        </p:txBody>
      </p:sp>
    </p:spTree>
    <p:extLst>
      <p:ext uri="{BB962C8B-B14F-4D97-AF65-F5344CB8AC3E}">
        <p14:creationId xmlns:p14="http://schemas.microsoft.com/office/powerpoint/2010/main" val="3514366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500 Chain Segment Trends</a:t>
            </a:r>
          </a:p>
        </p:txBody>
      </p:sp>
      <p:sp>
        <p:nvSpPr>
          <p:cNvPr id="3" name="Content Placeholder 2"/>
          <p:cNvSpPr>
            <a:spLocks noGrp="1"/>
          </p:cNvSpPr>
          <p:nvPr>
            <p:ph idx="1"/>
          </p:nvPr>
        </p:nvSpPr>
        <p:spPr>
          <a:xfrm>
            <a:off x="609600" y="1295400"/>
            <a:ext cx="10972800" cy="4114799"/>
          </a:xfrm>
        </p:spPr>
        <p:txBody>
          <a:bodyPr/>
          <a:lstStyle/>
          <a:p>
            <a:r>
              <a:rPr lang="en-US" sz="2600" dirty="0"/>
              <a:t>All five major service types among Top 500 saw sales growth slow in 2016. </a:t>
            </a:r>
          </a:p>
          <a:p>
            <a:r>
              <a:rPr lang="en-US" sz="2600" dirty="0"/>
              <a:t>Fast-casual chains grew sales 8% in 16, down from 11.5% in 15, though trend is misleading given Chipotle’s problems. </a:t>
            </a:r>
          </a:p>
          <a:p>
            <a:r>
              <a:rPr lang="en-US" sz="2600" dirty="0"/>
              <a:t>Polished casual was up 4.9%, down from 5.9% in 2015.</a:t>
            </a:r>
          </a:p>
          <a:p>
            <a:r>
              <a:rPr lang="en-US" sz="2600" dirty="0"/>
              <a:t>Other full-service segments, casual dining and family dining, barely posted growth of 1.3% and 1.1% respectively.</a:t>
            </a:r>
          </a:p>
          <a:p>
            <a:r>
              <a:rPr lang="en-US" sz="2600" dirty="0"/>
              <a:t>It has been clear for years that larger full-service chains are under structural threat, especially at the lower end of the spectrum.</a:t>
            </a:r>
          </a:p>
          <a:p>
            <a:r>
              <a:rPr lang="en-US" sz="2600" dirty="0"/>
              <a:t>Remove Chipotle from the equation and fast casual continues to post strongest gains, though traditional quick service appears to be rebounding this year. </a:t>
            </a:r>
          </a:p>
          <a:p>
            <a:endParaRPr lang="en-US" sz="2600" dirty="0"/>
          </a:p>
        </p:txBody>
      </p:sp>
    </p:spTree>
    <p:extLst>
      <p:ext uri="{BB962C8B-B14F-4D97-AF65-F5344CB8AC3E}">
        <p14:creationId xmlns:p14="http://schemas.microsoft.com/office/powerpoint/2010/main" val="1210503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Top 500 Chain Segment Trends</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1109758336"/>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09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Technomic Operator Sales Changes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4456301"/>
              </p:ext>
            </p:extLst>
          </p:nvPr>
        </p:nvGraphicFramePr>
        <p:xfrm>
          <a:off x="1981200" y="1219201"/>
          <a:ext cx="8229600" cy="4906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546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B34B05-E900-4A0F-9464-6506463E7F88}" type="slidenum">
              <a:rPr lang="en-US"/>
              <a:pPr>
                <a:defRPr/>
              </a:pPr>
              <a:t>40</a:t>
            </a:fld>
            <a:endParaRPr lang="en-US"/>
          </a:p>
        </p:txBody>
      </p:sp>
      <p:sp>
        <p:nvSpPr>
          <p:cNvPr id="3686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Top 500 Segment Trends-Full Service</a:t>
            </a:r>
          </a:p>
        </p:txBody>
      </p:sp>
      <p:sp>
        <p:nvSpPr>
          <p:cNvPr id="36868" name="Rectangle 3"/>
          <p:cNvSpPr>
            <a:spLocks noGrp="1" noChangeArrowheads="1"/>
          </p:cNvSpPr>
          <p:nvPr>
            <p:ph type="body" idx="1"/>
          </p:nvPr>
        </p:nvSpPr>
        <p:spPr bwMode="auto">
          <a:xfrm>
            <a:off x="609600" y="1066800"/>
            <a:ext cx="10972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t>Full-service independents and small chains continue to grow sales faster than full-service Top 500 chains. </a:t>
            </a:r>
          </a:p>
          <a:p>
            <a:r>
              <a:rPr lang="en-US" sz="2400" dirty="0"/>
              <a:t>Industry full-service sales up 3.3% in 16 vs. Top 500 chains gain of only 1.4%. </a:t>
            </a:r>
          </a:p>
          <a:p>
            <a:r>
              <a:rPr lang="en-US" sz="2400" dirty="0"/>
              <a:t>Of the eight full-service menu types, independents  and small chains grew faster in every segment except Asian.</a:t>
            </a:r>
          </a:p>
          <a:p>
            <a:r>
              <a:rPr lang="en-US" sz="2400" dirty="0"/>
              <a:t>The independent sales-growth rate advantage comes in spite of slightly faster unit growth by the Top 500 chains.</a:t>
            </a:r>
          </a:p>
          <a:p>
            <a:r>
              <a:rPr lang="en-US" sz="2400" dirty="0"/>
              <a:t>Small urban micro-chains are where the action is in full-service.</a:t>
            </a:r>
          </a:p>
          <a:p>
            <a:r>
              <a:rPr lang="en-US" sz="2400" dirty="0"/>
              <a:t>Sales growth of Top 500 steak concepts slowed to 2.9% in 16 from 6% in 15.</a:t>
            </a:r>
          </a:p>
          <a:p>
            <a:r>
              <a:rPr lang="en-US" sz="2400" dirty="0"/>
              <a:t>Only Asian and sports bars showed above-trend sales growth in 2016.</a:t>
            </a:r>
          </a:p>
          <a:p>
            <a:r>
              <a:rPr lang="en-US" sz="2400" dirty="0"/>
              <a:t>Technomic forecasts steak concepts and sports bars will lead growth in 2017.  </a:t>
            </a:r>
          </a:p>
        </p:txBody>
      </p:sp>
    </p:spTree>
    <p:extLst>
      <p:ext uri="{BB962C8B-B14F-4D97-AF65-F5344CB8AC3E}">
        <p14:creationId xmlns:p14="http://schemas.microsoft.com/office/powerpoint/2010/main" val="3257077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2015 Top 500 Chain Sales &amp; Unit </a:t>
            </a:r>
            <a:br>
              <a:rPr lang="en-US" sz="4000" dirty="0"/>
            </a:br>
            <a:r>
              <a:rPr lang="en-US" sz="4000" dirty="0"/>
              <a:t>Growth Trends—Full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717627"/>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8317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44CFF14-B987-48FB-8F9E-715DE80AF574}" type="slidenum">
              <a:rPr lang="en-US"/>
              <a:pPr>
                <a:defRPr/>
              </a:pPr>
              <a:t>42</a:t>
            </a:fld>
            <a:endParaRPr lang="en-US"/>
          </a:p>
        </p:txBody>
      </p:sp>
      <p:sp>
        <p:nvSpPr>
          <p:cNvPr id="3584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Top 500 Segment Trends-Limited Service</a:t>
            </a:r>
          </a:p>
        </p:txBody>
      </p:sp>
      <p:sp>
        <p:nvSpPr>
          <p:cNvPr id="31748" name="Rectangle 3"/>
          <p:cNvSpPr>
            <a:spLocks noGrp="1" noChangeArrowheads="1"/>
          </p:cNvSpPr>
          <p:nvPr>
            <p:ph type="body" idx="1"/>
          </p:nvPr>
        </p:nvSpPr>
        <p:spPr bwMode="auto">
          <a:xfrm>
            <a:off x="609600" y="990600"/>
            <a:ext cx="10972800" cy="434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sz="2400" dirty="0"/>
              <a:t>In limited service, independents and small chains, though only controlling 18% of sales, grew 4.5% vs. Top 500 chains’ 4.4% growth.</a:t>
            </a:r>
          </a:p>
          <a:p>
            <a:pPr>
              <a:defRPr/>
            </a:pPr>
            <a:r>
              <a:rPr lang="en-US" sz="2400" dirty="0"/>
              <a:t>(Be aware independent and small chain growth rates are even higher as numbers cite total industry growth, which includes the Top 500 chains.)</a:t>
            </a:r>
          </a:p>
          <a:p>
            <a:pPr>
              <a:defRPr/>
            </a:pPr>
            <a:r>
              <a:rPr lang="en-US" sz="2400" dirty="0"/>
              <a:t>Among the 11 menu types, however, Top 500 chains outperformed independents in six of the categories.</a:t>
            </a:r>
          </a:p>
          <a:p>
            <a:pPr>
              <a:defRPr/>
            </a:pPr>
            <a:r>
              <a:rPr lang="en-US" sz="2400" dirty="0"/>
              <a:t>Asian/noodle chains, led by Panda Express, grew sales 10.7%, independents 6.9%.</a:t>
            </a:r>
          </a:p>
          <a:p>
            <a:pPr>
              <a:defRPr/>
            </a:pPr>
            <a:r>
              <a:rPr lang="en-US" sz="2400" dirty="0"/>
              <a:t>The coffee café</a:t>
            </a:r>
            <a:r>
              <a:rPr lang="en-US" sz="2400" dirty="0">
                <a:solidFill>
                  <a:srgbClr val="FF0000"/>
                </a:solidFill>
              </a:rPr>
              <a:t> </a:t>
            </a:r>
            <a:r>
              <a:rPr lang="en-US" sz="2400" dirty="0"/>
              <a:t>segment chains, dominated by Starbucks, grew 9.7%, while total industry growth in the segment was 9.2% (Top 500 chains control 87% of market.)</a:t>
            </a:r>
          </a:p>
          <a:p>
            <a:pPr>
              <a:defRPr/>
            </a:pPr>
            <a:r>
              <a:rPr lang="en-US" sz="2400" dirty="0"/>
              <a:t>Limited-service chicken, varied menu and pizza all showed strong growth.</a:t>
            </a:r>
          </a:p>
          <a:p>
            <a:pPr>
              <a:defRPr/>
            </a:pPr>
            <a:r>
              <a:rPr lang="en-US" sz="2400" dirty="0"/>
              <a:t>Pizza gains driven by both big chains such as Domino’s and Papa John’s but also fast-casual concepts including Mod Pizza, Blaze Pizza and Pie Five, among others.</a:t>
            </a:r>
          </a:p>
        </p:txBody>
      </p:sp>
    </p:spTree>
    <p:extLst>
      <p:ext uri="{BB962C8B-B14F-4D97-AF65-F5344CB8AC3E}">
        <p14:creationId xmlns:p14="http://schemas.microsoft.com/office/powerpoint/2010/main" val="2456513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2015 Top 500 Chain Sales &amp; Unit </a:t>
            </a:r>
            <a:br>
              <a:rPr lang="en-US" sz="4000" dirty="0"/>
            </a:br>
            <a:r>
              <a:rPr lang="en-US" sz="4000" dirty="0"/>
              <a:t>Growth Trends—Limited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3233207"/>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4046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Beyond Restaurants Operator Trends</a:t>
            </a:r>
          </a:p>
        </p:txBody>
      </p:sp>
      <p:sp>
        <p:nvSpPr>
          <p:cNvPr id="38915" name="Content Placeholder 2"/>
          <p:cNvSpPr>
            <a:spLocks noGrp="1"/>
          </p:cNvSpPr>
          <p:nvPr>
            <p:ph idx="1"/>
          </p:nvPr>
        </p:nvSpPr>
        <p:spPr bwMode="auto">
          <a:xfrm>
            <a:off x="609600" y="16002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600" dirty="0"/>
              <a:t>All the commercial market segments beyond restaurants continue to post above trend growth. </a:t>
            </a:r>
          </a:p>
          <a:p>
            <a:r>
              <a:rPr lang="en-US" sz="2600" dirty="0"/>
              <a:t>Technomic does forecast slowing growth for high-flying segments such as supermarkets, lodging and social caterers.</a:t>
            </a:r>
          </a:p>
          <a:p>
            <a:r>
              <a:rPr lang="en-US" sz="2600" dirty="0"/>
              <a:t>C-stores continue to invest in foodservice, but sales growth is just average.</a:t>
            </a:r>
          </a:p>
          <a:p>
            <a:r>
              <a:rPr lang="en-US" sz="2600" dirty="0"/>
              <a:t>Noncommercial segments show more varied growth rates.</a:t>
            </a:r>
          </a:p>
          <a:p>
            <a:r>
              <a:rPr lang="en-US" sz="2600" dirty="0"/>
              <a:t>Hospitals and senior living continue to see the strongest growth.</a:t>
            </a:r>
          </a:p>
          <a:p>
            <a:r>
              <a:rPr lang="en-US" sz="2600" dirty="0"/>
              <a:t>But schools, B&amp;I, colleges/universities and long-term care are all experiencing   below-trend growth rates.</a:t>
            </a:r>
          </a:p>
        </p:txBody>
      </p:sp>
    </p:spTree>
    <p:extLst>
      <p:ext uri="{BB962C8B-B14F-4D97-AF65-F5344CB8AC3E}">
        <p14:creationId xmlns:p14="http://schemas.microsoft.com/office/powerpoint/2010/main" val="882339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Other Commercial Foodservice Segments Outlook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1123113"/>
              </p:ext>
            </p:extLst>
          </p:nvPr>
        </p:nvGraphicFramePr>
        <p:xfrm>
          <a:off x="609600" y="1219200"/>
          <a:ext cx="10972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765F65A6-7C65-4A8A-8142-E50455255EA1}" type="slidenum">
              <a:rPr lang="en-US" smtClean="0"/>
              <a:pPr>
                <a:defRPr/>
              </a:pPr>
              <a:t>45</a:t>
            </a:fld>
            <a:endParaRPr lang="en-US" dirty="0"/>
          </a:p>
        </p:txBody>
      </p:sp>
    </p:spTree>
    <p:extLst>
      <p:ext uri="{BB962C8B-B14F-4D97-AF65-F5344CB8AC3E}">
        <p14:creationId xmlns:p14="http://schemas.microsoft.com/office/powerpoint/2010/main" val="1350876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Noncommercial Foodservice Segments Outlook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4088549"/>
              </p:ext>
            </p:extLst>
          </p:nvPr>
        </p:nvGraphicFramePr>
        <p:xfrm>
          <a:off x="609600" y="1219200"/>
          <a:ext cx="10972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pPr>
              <a:defRPr/>
            </a:pPr>
            <a:fld id="{765F65A6-7C65-4A8A-8142-E50455255EA1}" type="slidenum">
              <a:rPr lang="en-US" smtClean="0"/>
              <a:pPr>
                <a:defRPr/>
              </a:pPr>
              <a:t>46</a:t>
            </a:fld>
            <a:endParaRPr lang="en-US" dirty="0"/>
          </a:p>
        </p:txBody>
      </p:sp>
    </p:spTree>
    <p:extLst>
      <p:ext uri="{BB962C8B-B14F-4D97-AF65-F5344CB8AC3E}">
        <p14:creationId xmlns:p14="http://schemas.microsoft.com/office/powerpoint/2010/main" val="1029637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Beyond Restaurants Operator Trends</a:t>
            </a:r>
          </a:p>
        </p:txBody>
      </p:sp>
      <p:sp>
        <p:nvSpPr>
          <p:cNvPr id="41987" name="Content Placeholder 2"/>
          <p:cNvSpPr>
            <a:spLocks noGrp="1"/>
          </p:cNvSpPr>
          <p:nvPr>
            <p:ph idx="1"/>
          </p:nvPr>
        </p:nvSpPr>
        <p:spPr bwMode="auto">
          <a:xfrm>
            <a:off x="609600" y="16002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500" dirty="0"/>
              <a:t>NPD CREST Onsite has noncommercial segments (less lodging and leisure) showing 1% traffic increase for fourth consecutive year in 16.  </a:t>
            </a:r>
          </a:p>
          <a:p>
            <a:r>
              <a:rPr lang="en-US" sz="2500" dirty="0"/>
              <a:t>MAFSI Barometer still tracking strong consultant and RFP activity in noncommercial segments. </a:t>
            </a:r>
          </a:p>
          <a:p>
            <a:r>
              <a:rPr lang="en-US" sz="2500" dirty="0"/>
              <a:t>Both state and local tax receipt growth is slowing.</a:t>
            </a:r>
          </a:p>
          <a:p>
            <a:r>
              <a:rPr lang="en-US" sz="2500" dirty="0"/>
              <a:t>State receipts went negative in the fourth quarter of 2016 and while trend appeared to improve 1Q/17, income tax receipts fell in April this year.</a:t>
            </a:r>
          </a:p>
          <a:p>
            <a:r>
              <a:rPr lang="en-US" sz="2500" dirty="0"/>
              <a:t>Rockefeller Institute blames “Trump Effect,” as promises of tax cuts led taxpayers to hold off declaring capital gains.</a:t>
            </a:r>
          </a:p>
          <a:p>
            <a:r>
              <a:rPr lang="en-US" sz="2500" dirty="0"/>
              <a:t>But the Institute also worries economy is weaker than it appears.</a:t>
            </a:r>
          </a:p>
        </p:txBody>
      </p:sp>
    </p:spTree>
    <p:extLst>
      <p:ext uri="{BB962C8B-B14F-4D97-AF65-F5344CB8AC3E}">
        <p14:creationId xmlns:p14="http://schemas.microsoft.com/office/powerpoint/2010/main" val="412969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a:t>(Share of Total Foodservice); *Excludes Amusement, Lodging, Casino</a:t>
            </a:r>
            <a:br>
              <a:rPr lang="en-US" dirty="0"/>
            </a:br>
            <a:r>
              <a:rPr lang="en-US" dirty="0"/>
              <a:t>Source: The NPD Group/CREST </a:t>
            </a:r>
            <a:r>
              <a:rPr lang="en-US" dirty="0" err="1"/>
              <a:t>OnSite</a:t>
            </a:r>
            <a:r>
              <a:rPr lang="en-US" dirty="0"/>
              <a:t>® </a:t>
            </a:r>
          </a:p>
        </p:txBody>
      </p:sp>
      <p:sp>
        <p:nvSpPr>
          <p:cNvPr id="3" name="Slide Number Placeholder 2"/>
          <p:cNvSpPr>
            <a:spLocks noGrp="1"/>
          </p:cNvSpPr>
          <p:nvPr>
            <p:ph type="sldNum" sz="quarter" idx="4294967295"/>
          </p:nvPr>
        </p:nvSpPr>
        <p:spPr>
          <a:xfrm>
            <a:off x="10715561" y="6535738"/>
            <a:ext cx="795868" cy="322262"/>
          </a:xfrm>
          <a:prstGeom prst="rect">
            <a:avLst/>
          </a:prstGeom>
        </p:spPr>
        <p:txBody>
          <a:bodyPr/>
          <a:lstStyle/>
          <a:p>
            <a:fld id="{35A454EE-6717-4973-901E-6A90AD009CF4}" type="slidenum">
              <a:rPr lang="en-US" smtClean="0">
                <a:solidFill>
                  <a:prstClr val="white"/>
                </a:solidFill>
              </a:rPr>
              <a:pPr/>
              <a:t>48</a:t>
            </a:fld>
            <a:endParaRPr lang="en-US" dirty="0">
              <a:solidFill>
                <a:prstClr val="white"/>
              </a:solidFill>
            </a:endParaRPr>
          </a:p>
        </p:txBody>
      </p:sp>
      <p:sp>
        <p:nvSpPr>
          <p:cNvPr id="2" name="Title 1"/>
          <p:cNvSpPr>
            <a:spLocks noGrp="1"/>
          </p:cNvSpPr>
          <p:nvPr>
            <p:ph type="title"/>
          </p:nvPr>
        </p:nvSpPr>
        <p:spPr/>
        <p:txBody>
          <a:bodyPr/>
          <a:lstStyle/>
          <a:p>
            <a:r>
              <a:rPr lang="en-US" dirty="0"/>
              <a:t>Noncommercial Traffic Rises Again; QSR Goes Flat</a:t>
            </a:r>
          </a:p>
        </p:txBody>
      </p:sp>
      <p:graphicFrame>
        <p:nvGraphicFramePr>
          <p:cNvPr id="8" name="Chart 7"/>
          <p:cNvGraphicFramePr/>
          <p:nvPr>
            <p:extLst>
              <p:ext uri="{D42A27DB-BD31-4B8C-83A1-F6EECF244321}">
                <p14:modId xmlns:p14="http://schemas.microsoft.com/office/powerpoint/2010/main" val="1252790332"/>
              </p:ext>
            </p:extLst>
          </p:nvPr>
        </p:nvGraphicFramePr>
        <p:xfrm>
          <a:off x="2946399" y="1737309"/>
          <a:ext cx="8449735" cy="91082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93751" y="2430746"/>
            <a:ext cx="834524" cy="276999"/>
          </a:xfrm>
          <a:prstGeom prst="rect">
            <a:avLst/>
          </a:prstGeom>
          <a:noFill/>
        </p:spPr>
        <p:txBody>
          <a:bodyPr wrap="none" lIns="0" rIns="91440" rtlCol="0">
            <a:spAutoFit/>
          </a:bodyPr>
          <a:lstStyle/>
          <a:p>
            <a:pPr defTabSz="457200"/>
            <a:r>
              <a:rPr lang="en-US" sz="1200" b="1" dirty="0">
                <a:solidFill>
                  <a:prstClr val="black"/>
                </a:solidFill>
              </a:rPr>
              <a:t>QSR* 69%</a:t>
            </a:r>
          </a:p>
        </p:txBody>
      </p:sp>
      <p:graphicFrame>
        <p:nvGraphicFramePr>
          <p:cNvPr id="10" name="Chart 9"/>
          <p:cNvGraphicFramePr/>
          <p:nvPr>
            <p:extLst>
              <p:ext uri="{D42A27DB-BD31-4B8C-83A1-F6EECF244321}">
                <p14:modId xmlns:p14="http://schemas.microsoft.com/office/powerpoint/2010/main" val="3632500983"/>
              </p:ext>
            </p:extLst>
          </p:nvPr>
        </p:nvGraphicFramePr>
        <p:xfrm>
          <a:off x="2946399" y="2823087"/>
          <a:ext cx="8449735" cy="9108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93751" y="3190804"/>
            <a:ext cx="1065356" cy="276999"/>
          </a:xfrm>
          <a:prstGeom prst="rect">
            <a:avLst/>
          </a:prstGeom>
          <a:noFill/>
        </p:spPr>
        <p:txBody>
          <a:bodyPr wrap="none" lIns="0" rIns="91440" rtlCol="0">
            <a:spAutoFit/>
          </a:bodyPr>
          <a:lstStyle/>
          <a:p>
            <a:pPr defTabSz="457200"/>
            <a:r>
              <a:rPr lang="en-US" sz="1200" b="1" dirty="0">
                <a:solidFill>
                  <a:prstClr val="black"/>
                </a:solidFill>
              </a:rPr>
              <a:t>Midscale* 8%</a:t>
            </a:r>
          </a:p>
        </p:txBody>
      </p:sp>
      <p:graphicFrame>
        <p:nvGraphicFramePr>
          <p:cNvPr id="12" name="Chart 11"/>
          <p:cNvGraphicFramePr/>
          <p:nvPr>
            <p:extLst>
              <p:ext uri="{D42A27DB-BD31-4B8C-83A1-F6EECF244321}">
                <p14:modId xmlns:p14="http://schemas.microsoft.com/office/powerpoint/2010/main" val="3123461545"/>
              </p:ext>
            </p:extLst>
          </p:nvPr>
        </p:nvGraphicFramePr>
        <p:xfrm>
          <a:off x="2946399" y="3908865"/>
          <a:ext cx="8449735" cy="91082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93751" y="4273593"/>
            <a:ext cx="1486946" cy="276999"/>
          </a:xfrm>
          <a:prstGeom prst="rect">
            <a:avLst/>
          </a:prstGeom>
          <a:noFill/>
        </p:spPr>
        <p:txBody>
          <a:bodyPr wrap="none" lIns="0" rIns="91440" rtlCol="0">
            <a:spAutoFit/>
          </a:bodyPr>
          <a:lstStyle/>
          <a:p>
            <a:pPr defTabSz="457200"/>
            <a:r>
              <a:rPr lang="en-US" sz="1200" b="1" dirty="0">
                <a:solidFill>
                  <a:prstClr val="black"/>
                </a:solidFill>
              </a:rPr>
              <a:t>Casual Dining * 9%</a:t>
            </a:r>
          </a:p>
        </p:txBody>
      </p:sp>
      <p:graphicFrame>
        <p:nvGraphicFramePr>
          <p:cNvPr id="14" name="Chart 13"/>
          <p:cNvGraphicFramePr/>
          <p:nvPr>
            <p:extLst>
              <p:ext uri="{D42A27DB-BD31-4B8C-83A1-F6EECF244321}">
                <p14:modId xmlns:p14="http://schemas.microsoft.com/office/powerpoint/2010/main" val="2066497026"/>
              </p:ext>
            </p:extLst>
          </p:nvPr>
        </p:nvGraphicFramePr>
        <p:xfrm>
          <a:off x="2946399" y="4994642"/>
          <a:ext cx="8449735" cy="91082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793750" y="5256387"/>
            <a:ext cx="1960739" cy="461665"/>
          </a:xfrm>
          <a:prstGeom prst="rect">
            <a:avLst/>
          </a:prstGeom>
          <a:noFill/>
        </p:spPr>
        <p:txBody>
          <a:bodyPr wrap="square" lIns="0" rIns="91440" rtlCol="0">
            <a:spAutoFit/>
          </a:bodyPr>
          <a:lstStyle/>
          <a:p>
            <a:pPr defTabSz="457200"/>
            <a:r>
              <a:rPr lang="en-US" sz="1200" b="1" dirty="0">
                <a:solidFill>
                  <a:prstClr val="black"/>
                </a:solidFill>
              </a:rPr>
              <a:t>Total </a:t>
            </a:r>
          </a:p>
          <a:p>
            <a:pPr defTabSz="457200"/>
            <a:r>
              <a:rPr lang="en-US" sz="1200" b="1" dirty="0">
                <a:solidFill>
                  <a:prstClr val="black"/>
                </a:solidFill>
              </a:rPr>
              <a:t>Non-Commercial 13%</a:t>
            </a:r>
          </a:p>
        </p:txBody>
      </p:sp>
      <p:sp>
        <p:nvSpPr>
          <p:cNvPr id="16" name="Text Box 6"/>
          <p:cNvSpPr txBox="1">
            <a:spLocks noChangeArrowheads="1"/>
          </p:cNvSpPr>
          <p:nvPr/>
        </p:nvSpPr>
        <p:spPr bwMode="auto">
          <a:xfrm>
            <a:off x="6002837" y="1421893"/>
            <a:ext cx="23368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defTabSz="457200"/>
            <a:r>
              <a:rPr lang="en-US" sz="1400" b="1" dirty="0">
                <a:solidFill>
                  <a:prstClr val="black"/>
                </a:solidFill>
                <a:latin typeface="Calibri"/>
              </a:rPr>
              <a:t>Traffic % Change vs. Year Ago</a:t>
            </a:r>
          </a:p>
        </p:txBody>
      </p:sp>
      <p:sp>
        <p:nvSpPr>
          <p:cNvPr id="17" name="TextBox 16"/>
          <p:cNvSpPr txBox="1"/>
          <p:nvPr/>
        </p:nvSpPr>
        <p:spPr>
          <a:xfrm>
            <a:off x="778512" y="1170547"/>
            <a:ext cx="1958713" cy="523220"/>
          </a:xfrm>
          <a:prstGeom prst="rect">
            <a:avLst/>
          </a:prstGeom>
          <a:solidFill>
            <a:schemeClr val="bg1"/>
          </a:solidFill>
          <a:ln>
            <a:solidFill>
              <a:schemeClr val="accent4"/>
            </a:solidFill>
          </a:ln>
        </p:spPr>
        <p:txBody>
          <a:bodyPr wrap="square" rtlCol="0">
            <a:spAutoFit/>
          </a:bodyPr>
          <a:lstStyle/>
          <a:p>
            <a:pPr defTabSz="457200"/>
            <a:r>
              <a:rPr lang="en-US" sz="1400" b="1" dirty="0">
                <a:solidFill>
                  <a:srgbClr val="EC7A08"/>
                </a:solidFill>
              </a:rPr>
              <a:t>Total Foodservice</a:t>
            </a:r>
          </a:p>
          <a:p>
            <a:pPr defTabSz="457200"/>
            <a:r>
              <a:rPr lang="en-US" sz="1400" b="1" dirty="0">
                <a:solidFill>
                  <a:srgbClr val="EC7A08"/>
                </a:solidFill>
              </a:rPr>
              <a:t>Traffic +1%</a:t>
            </a:r>
          </a:p>
        </p:txBody>
      </p:sp>
    </p:spTree>
    <p:extLst>
      <p:ext uri="{BB962C8B-B14F-4D97-AF65-F5344CB8AC3E}">
        <p14:creationId xmlns:p14="http://schemas.microsoft.com/office/powerpoint/2010/main" val="389753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a:t>State &amp; Local Tax Trends,</a:t>
            </a:r>
            <a:br>
              <a:rPr lang="en-US" sz="3600"/>
            </a:br>
            <a:r>
              <a:rPr lang="en-US" sz="3600"/>
              <a:t>Four-Quarter Moving Average</a:t>
            </a:r>
          </a:p>
        </p:txBody>
      </p:sp>
      <p:pic>
        <p:nvPicPr>
          <p:cNvPr id="430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447800" y="1475041"/>
            <a:ext cx="9067800" cy="43923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53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dirty="0"/>
              <a:t>NRA Operator Sales Changes 2013-2017</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4857470"/>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7608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State Tax Trends </a:t>
            </a:r>
            <a:br>
              <a:rPr lang="en-US" sz="4000" dirty="0"/>
            </a:br>
            <a:r>
              <a:rPr lang="en-US" sz="4000" dirty="0"/>
              <a:t> 1Q/2017 and April 2017</a:t>
            </a: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endParaRPr lang="en-US" sz="36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600199"/>
            <a:ext cx="8001000" cy="4191001"/>
          </a:xfrm>
        </p:spPr>
      </p:pic>
    </p:spTree>
    <p:extLst>
      <p:ext uri="{BB962C8B-B14F-4D97-AF65-F5344CB8AC3E}">
        <p14:creationId xmlns:p14="http://schemas.microsoft.com/office/powerpoint/2010/main" val="17332793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57F6755-109E-4D6D-AAEE-A65A5F808202}" type="slidenum">
              <a:rPr lang="en-US"/>
              <a:pPr>
                <a:defRPr/>
              </a:pPr>
              <a:t>51</a:t>
            </a:fld>
            <a:endParaRPr lang="en-US"/>
          </a:p>
        </p:txBody>
      </p:sp>
      <p:sp>
        <p:nvSpPr>
          <p:cNvPr id="25603"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a:t>Operator Cost &amp; Profit Trends—Food</a:t>
            </a:r>
          </a:p>
        </p:txBody>
      </p:sp>
      <p:sp>
        <p:nvSpPr>
          <p:cNvPr id="25604" name="Rectangle 3"/>
          <p:cNvSpPr>
            <a:spLocks noGrp="1" noChangeArrowheads="1"/>
          </p:cNvSpPr>
          <p:nvPr>
            <p:ph type="body" idx="1"/>
          </p:nvPr>
        </p:nvSpPr>
        <p:spPr bwMode="auto">
          <a:xfrm>
            <a:off x="609600" y="11430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z="2600" dirty="0"/>
              <a:t>Operator margins benefited greatly from nearly two years of food price declines, with prices down as much as 5%. </a:t>
            </a:r>
          </a:p>
          <a:p>
            <a:pPr>
              <a:lnSpc>
                <a:spcPct val="90000"/>
              </a:lnSpc>
            </a:pPr>
            <a:r>
              <a:rPr lang="en-US" sz="2600" dirty="0"/>
              <a:t>But since November last year, the party is over.</a:t>
            </a:r>
          </a:p>
          <a:p>
            <a:pPr>
              <a:lnSpc>
                <a:spcPct val="90000"/>
              </a:lnSpc>
            </a:pPr>
            <a:r>
              <a:rPr lang="en-US" sz="2600" dirty="0"/>
              <a:t>Average wholesale food prices have risen every month since and were up 4% through May and up again in June.</a:t>
            </a:r>
          </a:p>
          <a:p>
            <a:pPr>
              <a:lnSpc>
                <a:spcPct val="90000"/>
              </a:lnSpc>
            </a:pPr>
            <a:r>
              <a:rPr lang="en-US" sz="2600" dirty="0"/>
              <a:t>While USDA still expects falling prices for most proteins, increases for beef, and fresh fruits and vegetables have been higher than forecast.</a:t>
            </a:r>
          </a:p>
          <a:p>
            <a:pPr>
              <a:lnSpc>
                <a:spcPct val="90000"/>
              </a:lnSpc>
            </a:pPr>
            <a:r>
              <a:rPr lang="en-US" sz="2600" dirty="0"/>
              <a:t>This is putting even more pressure on operator margins.</a:t>
            </a:r>
          </a:p>
          <a:p>
            <a:pPr>
              <a:lnSpc>
                <a:spcPct val="90000"/>
              </a:lnSpc>
            </a:pPr>
            <a:r>
              <a:rPr lang="en-US" sz="2600" dirty="0"/>
              <a:t>Operators had continued to raise menu prices in the 2.2% to 2.5% range throughout the period of food price declines, mostly to cover labor costs</a:t>
            </a:r>
          </a:p>
          <a:p>
            <a:pPr>
              <a:lnSpc>
                <a:spcPct val="90000"/>
              </a:lnSpc>
            </a:pPr>
            <a:r>
              <a:rPr lang="en-US" sz="2600" dirty="0"/>
              <a:t>Only good thing of rising wholesales food price is grocery stores have raised prices, narrowing price trend gap with foodservice.</a:t>
            </a:r>
          </a:p>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1859833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ea typeface="ＭＳ Ｐゴシック" pitchFamily="34" charset="-128"/>
              </a:rPr>
              <a:t>Wholesale Food Prices, 2004- May 2017</a:t>
            </a:r>
          </a:p>
        </p:txBody>
      </p:sp>
      <p:sp>
        <p:nvSpPr>
          <p:cNvPr id="2457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942C2BA-CF7C-48B9-A539-827F8209EA8F}" type="slidenum">
              <a:rPr lang="en-US" smtClean="0">
                <a:latin typeface="Times New Roman" pitchFamily="18" charset="0"/>
              </a:rPr>
              <a:pPr eaLnBrk="1" hangingPunct="1"/>
              <a:t>52</a:t>
            </a:fld>
            <a:endParaRPr lang="en-US">
              <a:latin typeface="Times New Roman" pitchFamily="18" charset="0"/>
            </a:endParaRP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81389" y="1309687"/>
            <a:ext cx="8038821" cy="43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917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Wholesale Food Price Trends &amp; Forecast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219200"/>
            <a:ext cx="7620000" cy="4495800"/>
          </a:xfrm>
        </p:spPr>
      </p:pic>
    </p:spTree>
    <p:extLst>
      <p:ext uri="{BB962C8B-B14F-4D97-AF65-F5344CB8AC3E}">
        <p14:creationId xmlns:p14="http://schemas.microsoft.com/office/powerpoint/2010/main" val="17244052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609600" y="228600"/>
            <a:ext cx="109728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ea typeface="ＭＳ Ｐゴシック" pitchFamily="34" charset="-128"/>
              </a:rPr>
              <a:t>Menu &amp; Grocery Price Trends 2004-May 2017</a:t>
            </a:r>
          </a:p>
        </p:txBody>
      </p:sp>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7400" y="1267391"/>
            <a:ext cx="8534400" cy="46280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135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591EF71-199E-4AB3-840C-B09F66532370}" type="slidenum">
              <a:rPr lang="en-US"/>
              <a:pPr>
                <a:defRPr/>
              </a:pPr>
              <a:t>55</a:t>
            </a:fld>
            <a:endParaRPr lang="en-US"/>
          </a:p>
        </p:txBody>
      </p:sp>
      <p:sp>
        <p:nvSpPr>
          <p:cNvPr id="27651"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Operator Cost Trends—Labor</a:t>
            </a:r>
          </a:p>
        </p:txBody>
      </p:sp>
      <p:sp>
        <p:nvSpPr>
          <p:cNvPr id="27652" name="Rectangle 3"/>
          <p:cNvSpPr>
            <a:spLocks noGrp="1" noChangeArrowheads="1"/>
          </p:cNvSpPr>
          <p:nvPr>
            <p:ph type="body" idx="1"/>
          </p:nvPr>
        </p:nvSpPr>
        <p:spPr bwMode="auto">
          <a:xfrm>
            <a:off x="609600" y="1143000"/>
            <a:ext cx="10972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z="2800" dirty="0"/>
              <a:t>The pressure on operator labor costs remains intense.</a:t>
            </a:r>
          </a:p>
          <a:p>
            <a:pPr>
              <a:lnSpc>
                <a:spcPct val="90000"/>
              </a:lnSpc>
            </a:pPr>
            <a:r>
              <a:rPr lang="en-US" sz="2800" dirty="0"/>
              <a:t>Minimum-wage hikes continue throughout the country, even in places one wouldn’t expect such as North Dakota and Arkansas.</a:t>
            </a:r>
          </a:p>
          <a:p>
            <a:pPr>
              <a:lnSpc>
                <a:spcPct val="90000"/>
              </a:lnSpc>
            </a:pPr>
            <a:r>
              <a:rPr lang="en-US" sz="2800" dirty="0"/>
              <a:t>But such “living wage” increases are only part of the problem.</a:t>
            </a:r>
          </a:p>
          <a:p>
            <a:pPr>
              <a:lnSpc>
                <a:spcPct val="90000"/>
              </a:lnSpc>
            </a:pPr>
            <a:r>
              <a:rPr lang="en-US" sz="2800" dirty="0"/>
              <a:t>With the economy near full employment and restaurants adding employees at a robust pace, operators are competing for workers.</a:t>
            </a:r>
          </a:p>
          <a:p>
            <a:pPr>
              <a:lnSpc>
                <a:spcPct val="90000"/>
              </a:lnSpc>
            </a:pPr>
            <a:r>
              <a:rPr lang="en-US" sz="2800" dirty="0"/>
              <a:t>And the Trump Administration’s crackdown on immigration has shrunk the pool of available workers, especially back of the house.</a:t>
            </a:r>
          </a:p>
          <a:p>
            <a:pPr>
              <a:lnSpc>
                <a:spcPct val="90000"/>
              </a:lnSpc>
            </a:pPr>
            <a:r>
              <a:rPr lang="en-US" sz="2800" dirty="0"/>
              <a:t>The administration has put on hold an Obama-era rule raising the salary limits on “managers” excluded from overtime pay to $47,476 a year, as well as an NLRB push to hold franchisors “jointly responsible” for franchisees’ labor practices. </a:t>
            </a:r>
          </a:p>
          <a:p>
            <a:pPr>
              <a:lnSpc>
                <a:spcPct val="90000"/>
              </a:lnSpc>
            </a:pPr>
            <a:endParaRPr lang="en-US" sz="2800" dirty="0"/>
          </a:p>
        </p:txBody>
      </p:sp>
    </p:spTree>
    <p:extLst>
      <p:ext uri="{BB962C8B-B14F-4D97-AF65-F5344CB8AC3E}">
        <p14:creationId xmlns:p14="http://schemas.microsoft.com/office/powerpoint/2010/main" val="59916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Hourly Foodservice Wage Trends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219200"/>
            <a:ext cx="8534400" cy="4724400"/>
          </a:xfrm>
        </p:spPr>
      </p:pic>
      <p:sp>
        <p:nvSpPr>
          <p:cNvPr id="3" name="Slide Number Placeholder 2"/>
          <p:cNvSpPr>
            <a:spLocks noGrp="1"/>
          </p:cNvSpPr>
          <p:nvPr>
            <p:ph type="sldNum" sz="quarter" idx="10"/>
          </p:nvPr>
        </p:nvSpPr>
        <p:spPr/>
        <p:txBody>
          <a:bodyPr/>
          <a:lstStyle/>
          <a:p>
            <a:pPr>
              <a:defRPr/>
            </a:pPr>
            <a:fld id="{765F65A6-7C65-4A8A-8142-E50455255EA1}" type="slidenum">
              <a:rPr lang="en-US" smtClean="0"/>
              <a:pPr>
                <a:defRPr/>
              </a:pPr>
              <a:t>56</a:t>
            </a:fld>
            <a:endParaRPr lang="en-US" dirty="0"/>
          </a:p>
        </p:txBody>
      </p:sp>
    </p:spTree>
    <p:extLst>
      <p:ext uri="{BB962C8B-B14F-4D97-AF65-F5344CB8AC3E}">
        <p14:creationId xmlns:p14="http://schemas.microsoft.com/office/powerpoint/2010/main" val="12988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BE3D363-BD86-47A1-9F4C-261E758C0ACB}" type="slidenum">
              <a:rPr lang="en-US" smtClean="0">
                <a:latin typeface="Times New Roman" pitchFamily="18" charset="0"/>
              </a:rPr>
              <a:pPr eaLnBrk="1" hangingPunct="1"/>
              <a:t>57</a:t>
            </a:fld>
            <a:endParaRPr lang="en-US" dirty="0">
              <a:latin typeface="Times New Roman" pitchFamily="18" charset="0"/>
            </a:endParaRPr>
          </a:p>
        </p:txBody>
      </p:sp>
      <p:sp>
        <p:nvSpPr>
          <p:cNvPr id="3075" name="Rectangle 4"/>
          <p:cNvSpPr>
            <a:spLocks noGrp="1" noChangeArrowheads="1"/>
          </p:cNvSpPr>
          <p:nvPr>
            <p:ph type="title"/>
          </p:nvPr>
        </p:nvSpPr>
        <p:spPr bwMode="auto">
          <a:xfrm>
            <a:off x="609600" y="990600"/>
            <a:ext cx="10972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6600" dirty="0">
                <a:ea typeface="ＭＳ Ｐゴシック" pitchFamily="34" charset="-128"/>
              </a:rPr>
              <a:t>International Economic</a:t>
            </a:r>
            <a:br>
              <a:rPr lang="en-US" sz="6600" dirty="0">
                <a:ea typeface="ＭＳ Ｐゴシック" pitchFamily="34" charset="-128"/>
              </a:rPr>
            </a:br>
            <a:r>
              <a:rPr lang="en-US" sz="6600" dirty="0">
                <a:ea typeface="ＭＳ Ｐゴシック" pitchFamily="34" charset="-128"/>
              </a:rPr>
              <a:t>&amp; Operator Trends</a:t>
            </a:r>
          </a:p>
        </p:txBody>
      </p:sp>
    </p:spTree>
    <p:extLst>
      <p:ext uri="{BB962C8B-B14F-4D97-AF65-F5344CB8AC3E}">
        <p14:creationId xmlns:p14="http://schemas.microsoft.com/office/powerpoint/2010/main" val="3870609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00D32CF-9B11-4149-9A04-4F5F08C801E6}" type="slidenum">
              <a:rPr lang="en-US" smtClean="0">
                <a:latin typeface="Times New Roman" pitchFamily="18" charset="0"/>
              </a:rPr>
              <a:pPr eaLnBrk="1" hangingPunct="1"/>
              <a:t>58</a:t>
            </a:fld>
            <a:endParaRPr lang="en-US" dirty="0">
              <a:latin typeface="Times New Roman" pitchFamily="18" charset="0"/>
            </a:endParaRPr>
          </a:p>
        </p:txBody>
      </p:sp>
      <p:sp>
        <p:nvSpPr>
          <p:cNvPr id="4099"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ea typeface="ＭＳ Ｐゴシック" pitchFamily="34" charset="-128"/>
              </a:rPr>
              <a:t>International Forecasts</a:t>
            </a:r>
          </a:p>
        </p:txBody>
      </p:sp>
      <p:sp>
        <p:nvSpPr>
          <p:cNvPr id="4100" name="Rectangle 3"/>
          <p:cNvSpPr>
            <a:spLocks noGrp="1" noChangeArrowheads="1"/>
          </p:cNvSpPr>
          <p:nvPr>
            <p:ph type="body" idx="1"/>
          </p:nvPr>
        </p:nvSpPr>
        <p:spPr bwMode="auto">
          <a:xfrm>
            <a:off x="609600" y="1295400"/>
            <a:ext cx="10972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dirty="0">
                <a:ea typeface="ＭＳ Ｐゴシック" pitchFamily="34" charset="-128"/>
              </a:rPr>
              <a:t>Major economies around the world are performing marginally better in 2017.</a:t>
            </a:r>
          </a:p>
          <a:p>
            <a:pPr eaLnBrk="1" hangingPunct="1"/>
            <a:r>
              <a:rPr lang="en-US" sz="2400" dirty="0">
                <a:ea typeface="ＭＳ Ｐゴシック" pitchFamily="34" charset="-128"/>
              </a:rPr>
              <a:t>All the major European economies are seeing slightly stronger GDP growth.</a:t>
            </a:r>
          </a:p>
          <a:p>
            <a:pPr eaLnBrk="1" hangingPunct="1"/>
            <a:r>
              <a:rPr lang="en-US" sz="2400" dirty="0">
                <a:ea typeface="ＭＳ Ｐゴシック" pitchFamily="34" charset="-128"/>
              </a:rPr>
              <a:t>Exception is Britain where continuing Brexit anxieties are slowing growth.</a:t>
            </a:r>
          </a:p>
          <a:p>
            <a:pPr eaLnBrk="1" hangingPunct="1"/>
            <a:r>
              <a:rPr lang="en-US" sz="2400" dirty="0">
                <a:ea typeface="ＭＳ Ｐゴシック" pitchFamily="34" charset="-128"/>
              </a:rPr>
              <a:t>Russia and Brazil are finally coming out of recession and growth is forecast to improve again in 2018.</a:t>
            </a:r>
          </a:p>
          <a:p>
            <a:pPr eaLnBrk="1" hangingPunct="1"/>
            <a:r>
              <a:rPr lang="en-US" sz="2400" dirty="0">
                <a:ea typeface="ＭＳ Ｐゴシック" pitchFamily="34" charset="-128"/>
              </a:rPr>
              <a:t>India continues to boom while China’s growth gradually slows. Most other major Asian economies are posting moderately better growth, including Japan.</a:t>
            </a:r>
          </a:p>
          <a:p>
            <a:pPr eaLnBrk="1" hangingPunct="1"/>
            <a:r>
              <a:rPr lang="en-US" sz="2400" dirty="0">
                <a:ea typeface="ＭＳ Ｐゴシック" pitchFamily="34" charset="-128"/>
              </a:rPr>
              <a:t>And GDP growth is improving in Canada and the U.S. after sluggish 2016s though slowing slightly in Mexico. </a:t>
            </a:r>
          </a:p>
          <a:p>
            <a:pPr eaLnBrk="1" hangingPunct="1"/>
            <a:endParaRPr lang="en-US" sz="2400" dirty="0">
              <a:ea typeface="ＭＳ Ｐゴシック" pitchFamily="34" charset="-128"/>
            </a:endParaRPr>
          </a:p>
          <a:p>
            <a:pPr eaLnBrk="1" hangingPunct="1"/>
            <a:endParaRPr lang="en-US" sz="2400" dirty="0">
              <a:ea typeface="ＭＳ Ｐゴシック" pitchFamily="34" charset="-128"/>
            </a:endParaRPr>
          </a:p>
          <a:p>
            <a:pPr eaLnBrk="1" hangingPunct="1"/>
            <a:endParaRPr lang="en-US" sz="2400" dirty="0">
              <a:ea typeface="ＭＳ Ｐゴシック" pitchFamily="34" charset="-128"/>
            </a:endParaRPr>
          </a:p>
        </p:txBody>
      </p:sp>
    </p:spTree>
    <p:extLst>
      <p:ext uri="{BB962C8B-B14F-4D97-AF65-F5344CB8AC3E}">
        <p14:creationId xmlns:p14="http://schemas.microsoft.com/office/powerpoint/2010/main" val="3254500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GDP Growth &amp; </a:t>
            </a:r>
            <a:r>
              <a:rPr lang="en-US" i="1" dirty="0"/>
              <a:t>Blue Chip</a:t>
            </a:r>
            <a:r>
              <a:rPr lang="en-US" dirty="0"/>
              <a:t> Forecasts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52157857"/>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057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NPD Per Capita Visits: 1984-2016</a:t>
            </a:r>
          </a:p>
        </p:txBody>
      </p:sp>
      <p:graphicFrame>
        <p:nvGraphicFramePr>
          <p:cNvPr id="2" name="Content Placeholder 4"/>
          <p:cNvGraphicFramePr>
            <a:graphicFrameLocks noGrp="1"/>
          </p:cNvGraphicFramePr>
          <p:nvPr>
            <p:ph idx="1"/>
            <p:extLst>
              <p:ext uri="{D42A27DB-BD31-4B8C-83A1-F6EECF244321}">
                <p14:modId xmlns:p14="http://schemas.microsoft.com/office/powerpoint/2010/main" val="1664339849"/>
              </p:ext>
            </p:extLst>
          </p:nvPr>
        </p:nvGraphicFramePr>
        <p:xfrm>
          <a:off x="508000" y="1524000"/>
          <a:ext cx="11074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Box 5"/>
          <p:cNvSpPr txBox="1">
            <a:spLocks noChangeArrowheads="1"/>
          </p:cNvSpPr>
          <p:nvPr/>
        </p:nvSpPr>
        <p:spPr bwMode="auto">
          <a:xfrm>
            <a:off x="711200" y="5334001"/>
            <a:ext cx="7924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dirty="0"/>
              <a:t>Source: The NPD Group/Annual Eating Patterns of America </a:t>
            </a:r>
          </a:p>
        </p:txBody>
      </p:sp>
      <p:sp>
        <p:nvSpPr>
          <p:cNvPr id="7173" name="TextBox 6"/>
          <p:cNvSpPr txBox="1">
            <a:spLocks noChangeArrowheads="1"/>
          </p:cNvSpPr>
          <p:nvPr/>
        </p:nvSpPr>
        <p:spPr bwMode="auto">
          <a:xfrm>
            <a:off x="1930400" y="1828800"/>
            <a:ext cx="853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dirty="0"/>
              <a:t>Annual Commercial Foodservice Meals Per Person In the USA</a:t>
            </a:r>
          </a:p>
        </p:txBody>
      </p:sp>
      <p:sp>
        <p:nvSpPr>
          <p:cNvPr id="4" name="Oval 3"/>
          <p:cNvSpPr>
            <a:spLocks noChangeArrowheads="1"/>
          </p:cNvSpPr>
          <p:nvPr/>
        </p:nvSpPr>
        <p:spPr bwMode="auto">
          <a:xfrm>
            <a:off x="1930400" y="3886200"/>
            <a:ext cx="1727200" cy="838200"/>
          </a:xfrm>
          <a:prstGeom prst="ellipse">
            <a:avLst/>
          </a:prstGeom>
          <a:solidFill>
            <a:srgbClr val="FF0000">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0" name="Oval 9"/>
          <p:cNvSpPr>
            <a:spLocks noChangeArrowheads="1"/>
          </p:cNvSpPr>
          <p:nvPr/>
        </p:nvSpPr>
        <p:spPr bwMode="auto">
          <a:xfrm>
            <a:off x="10058400" y="2947988"/>
            <a:ext cx="1727200" cy="838200"/>
          </a:xfrm>
          <a:prstGeom prst="ellipse">
            <a:avLst/>
          </a:prstGeom>
          <a:solidFill>
            <a:srgbClr val="FF0000">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1" name="Oval 10"/>
          <p:cNvSpPr>
            <a:spLocks noChangeArrowheads="1"/>
          </p:cNvSpPr>
          <p:nvPr/>
        </p:nvSpPr>
        <p:spPr bwMode="auto">
          <a:xfrm>
            <a:off x="6807200" y="2590800"/>
            <a:ext cx="1727200" cy="838200"/>
          </a:xfrm>
          <a:prstGeom prst="ellipse">
            <a:avLst/>
          </a:prstGeom>
          <a:solidFill>
            <a:srgbClr val="FF0000">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2" name="Oval 11"/>
          <p:cNvSpPr>
            <a:spLocks noChangeArrowheads="1"/>
          </p:cNvSpPr>
          <p:nvPr/>
        </p:nvSpPr>
        <p:spPr bwMode="auto">
          <a:xfrm>
            <a:off x="10566400" y="3048000"/>
            <a:ext cx="1117600" cy="762000"/>
          </a:xfrm>
          <a:prstGeom prst="ellipse">
            <a:avLst/>
          </a:prstGeom>
          <a:solidFill>
            <a:srgbClr val="00B050">
              <a:alpha val="3686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sp>
        <p:nvSpPr>
          <p:cNvPr id="13" name="Oval 12"/>
          <p:cNvSpPr>
            <a:spLocks noChangeArrowheads="1"/>
          </p:cNvSpPr>
          <p:nvPr/>
        </p:nvSpPr>
        <p:spPr bwMode="auto">
          <a:xfrm>
            <a:off x="304800" y="4498975"/>
            <a:ext cx="1117600" cy="762000"/>
          </a:xfrm>
          <a:prstGeom prst="ellipse">
            <a:avLst/>
          </a:prstGeom>
          <a:solidFill>
            <a:srgbClr val="00B050">
              <a:alpha val="36862"/>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p>
        </p:txBody>
      </p:sp>
      <p:cxnSp>
        <p:nvCxnSpPr>
          <p:cNvPr id="15" name="Straight Arrow Connector 14"/>
          <p:cNvCxnSpPr>
            <a:cxnSpLocks noChangeShapeType="1"/>
          </p:cNvCxnSpPr>
          <p:nvPr/>
        </p:nvCxnSpPr>
        <p:spPr bwMode="auto">
          <a:xfrm flipH="1">
            <a:off x="1219200" y="3581401"/>
            <a:ext cx="9702800" cy="1298575"/>
          </a:xfrm>
          <a:prstGeom prst="straightConnector1">
            <a:avLst/>
          </a:prstGeom>
          <a:noFill/>
          <a:ln w="76200" algn="ctr">
            <a:solidFill>
              <a:srgbClr val="00B050"/>
            </a:solidFill>
            <a:round/>
            <a:headEnd/>
            <a:tailEnd type="stealth" w="med" len="med"/>
          </a:ln>
          <a:extLst>
            <a:ext uri="{909E8E84-426E-40DD-AFC4-6F175D3DCCD1}">
              <a14:hiddenFill xmlns:a14="http://schemas.microsoft.com/office/drawing/2010/main">
                <a:noFill/>
              </a14:hiddenFill>
            </a:ext>
          </a:extLst>
        </p:spPr>
      </p:cxnSp>
      <p:sp>
        <p:nvSpPr>
          <p:cNvPr id="7180" name="TextBox 18"/>
          <p:cNvSpPr txBox="1">
            <a:spLocks noChangeArrowheads="1"/>
          </p:cNvSpPr>
          <p:nvPr/>
        </p:nvSpPr>
        <p:spPr bwMode="auto">
          <a:xfrm>
            <a:off x="4165600" y="909638"/>
            <a:ext cx="772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300" i="1">
                <a:solidFill>
                  <a:schemeClr val="bg1"/>
                </a:solidFill>
              </a:rPr>
              <a:t>Promise &amp; Challenge</a:t>
            </a:r>
            <a:endParaRPr lang="en-US" sz="2300" b="1">
              <a:solidFill>
                <a:schemeClr val="bg1"/>
              </a:solidFill>
            </a:endParaRPr>
          </a:p>
        </p:txBody>
      </p:sp>
    </p:spTree>
    <p:extLst>
      <p:ext uri="{BB962C8B-B14F-4D97-AF65-F5344CB8AC3E}">
        <p14:creationId xmlns:p14="http://schemas.microsoft.com/office/powerpoint/2010/main" val="14390032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GDP Growth &amp; </a:t>
            </a:r>
            <a:r>
              <a:rPr lang="en-US" i="1" dirty="0"/>
              <a:t>Blue Chip</a:t>
            </a:r>
            <a:r>
              <a:rPr lang="en-US" dirty="0"/>
              <a:t> Forecasts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1564972"/>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9366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GDP Growth &amp; </a:t>
            </a:r>
            <a:r>
              <a:rPr lang="en-US" i="1" dirty="0"/>
              <a:t>Blue Chip</a:t>
            </a:r>
            <a:r>
              <a:rPr lang="en-US" dirty="0"/>
              <a:t> Forecasts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6557007"/>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21469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GDP Growth &amp; </a:t>
            </a:r>
            <a:r>
              <a:rPr lang="en-US" i="1" dirty="0"/>
              <a:t>Blue Chip</a:t>
            </a:r>
            <a:r>
              <a:rPr lang="en-US" dirty="0"/>
              <a:t> Forecasts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8677071"/>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266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Foodservice Trends</a:t>
            </a:r>
          </a:p>
        </p:txBody>
      </p:sp>
      <p:sp>
        <p:nvSpPr>
          <p:cNvPr id="3" name="Content Placeholder 2"/>
          <p:cNvSpPr>
            <a:spLocks noGrp="1"/>
          </p:cNvSpPr>
          <p:nvPr>
            <p:ph idx="1"/>
          </p:nvPr>
        </p:nvSpPr>
        <p:spPr>
          <a:xfrm>
            <a:off x="609600" y="1371600"/>
            <a:ext cx="10972800" cy="4114799"/>
          </a:xfrm>
        </p:spPr>
        <p:txBody>
          <a:bodyPr/>
          <a:lstStyle/>
          <a:p>
            <a:r>
              <a:rPr lang="en-US" sz="2600" dirty="0"/>
              <a:t>The improved economic situation in many countries is translating into positive foodservice traffic and sales trends.</a:t>
            </a:r>
          </a:p>
          <a:p>
            <a:r>
              <a:rPr lang="en-US" sz="2600" dirty="0"/>
              <a:t>Nine of the 12 markets followed by the NPD Group saw traffic gains 1Q/17.</a:t>
            </a:r>
          </a:p>
          <a:p>
            <a:r>
              <a:rPr lang="en-US" sz="2600" dirty="0"/>
              <a:t>All five European markets, including, the U.K., saw increased visits.</a:t>
            </a:r>
          </a:p>
          <a:p>
            <a:r>
              <a:rPr lang="en-US" sz="2600" dirty="0"/>
              <a:t>China and Canada saw traffic increase by 2% or more.</a:t>
            </a:r>
          </a:p>
          <a:p>
            <a:r>
              <a:rPr lang="en-US" sz="2600" dirty="0"/>
              <a:t>Only Brazil and Russia had declining traffic as both emerge from recession.</a:t>
            </a:r>
          </a:p>
          <a:p>
            <a:r>
              <a:rPr lang="en-US" sz="2600" dirty="0"/>
              <a:t>With the U.S. and Canadian market so mature, major U.S. chains continue to target unit growth everywhere but.</a:t>
            </a:r>
          </a:p>
          <a:p>
            <a:r>
              <a:rPr lang="en-US" sz="2600" dirty="0"/>
              <a:t>There has been a surge by fast-casual brands, especially hamburger concepts, moving offshore. </a:t>
            </a:r>
          </a:p>
          <a:p>
            <a:endParaRPr lang="en-US" sz="2600" dirty="0"/>
          </a:p>
          <a:p>
            <a:endParaRPr lang="en-US" sz="2600" dirty="0"/>
          </a:p>
        </p:txBody>
      </p:sp>
    </p:spTree>
    <p:extLst>
      <p:ext uri="{BB962C8B-B14F-4D97-AF65-F5344CB8AC3E}">
        <p14:creationId xmlns:p14="http://schemas.microsoft.com/office/powerpoint/2010/main" val="39755905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ea typeface="ＭＳ Ｐゴシック" pitchFamily="34" charset="-128"/>
              </a:rPr>
              <a:t>Internationally Active U.S. Chains </a:t>
            </a: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902277588"/>
              </p:ext>
            </p:extLst>
          </p:nvPr>
        </p:nvGraphicFramePr>
        <p:xfrm>
          <a:off x="609600" y="1600200"/>
          <a:ext cx="10972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04683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1176000" y="6248401"/>
            <a:ext cx="711200" cy="365125"/>
          </a:xfrm>
          <a:prstGeom prst="rect">
            <a:avLst/>
          </a:prstGeom>
        </p:spPr>
        <p:txBody>
          <a:bodyPr/>
          <a:lstStyle/>
          <a:p>
            <a:fld id="{35A454EE-6717-4973-901E-6A90AD009CF4}" type="slidenum">
              <a:rPr lang="en-US" smtClean="0">
                <a:solidFill>
                  <a:prstClr val="white"/>
                </a:solidFill>
              </a:rPr>
              <a:pPr/>
              <a:t>65</a:t>
            </a:fld>
            <a:endParaRPr lang="en-US" dirty="0">
              <a:solidFill>
                <a:prstClr val="white"/>
              </a:solidFill>
            </a:endParaRPr>
          </a:p>
        </p:txBody>
      </p:sp>
      <p:sp>
        <p:nvSpPr>
          <p:cNvPr id="4" name="Text Placeholder 5"/>
          <p:cNvSpPr>
            <a:spLocks noGrp="1"/>
          </p:cNvSpPr>
          <p:nvPr>
            <p:ph type="body" sz="quarter" idx="4294967295"/>
          </p:nvPr>
        </p:nvSpPr>
        <p:spPr>
          <a:xfrm>
            <a:off x="609600" y="279512"/>
            <a:ext cx="10972800" cy="579438"/>
          </a:xfrm>
          <a:prstGeom prst="rect">
            <a:avLst/>
          </a:prstGeom>
        </p:spPr>
        <p:txBody>
          <a:bodyPr/>
          <a:lstStyle/>
          <a:p>
            <a:pPr marL="0" indent="0" algn="l">
              <a:buNone/>
            </a:pPr>
            <a:r>
              <a:rPr lang="en-US" sz="3000" b="1" dirty="0">
                <a:solidFill>
                  <a:srgbClr val="003C69"/>
                </a:solidFill>
                <a:latin typeface="+mj-lt"/>
              </a:rPr>
              <a:t>Components of Spending</a:t>
            </a:r>
          </a:p>
          <a:p>
            <a:pPr marL="0" indent="0" algn="l">
              <a:buNone/>
            </a:pPr>
            <a:endParaRPr lang="en-US" sz="3000" dirty="0">
              <a:solidFill>
                <a:srgbClr val="003C69"/>
              </a:solidFill>
              <a:latin typeface="+mj-lt"/>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3420529704"/>
              </p:ext>
            </p:extLst>
          </p:nvPr>
        </p:nvGraphicFramePr>
        <p:xfrm>
          <a:off x="1049077" y="1785748"/>
          <a:ext cx="10001179" cy="42324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5"/>
          <p:cNvSpPr txBox="1">
            <a:spLocks noChangeArrowheads="1"/>
          </p:cNvSpPr>
          <p:nvPr/>
        </p:nvSpPr>
        <p:spPr bwMode="auto">
          <a:xfrm>
            <a:off x="174479" y="1879511"/>
            <a:ext cx="7024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defTabSz="457200"/>
            <a:r>
              <a:rPr lang="en-US" sz="1400" dirty="0">
                <a:solidFill>
                  <a:prstClr val="black"/>
                </a:solidFill>
              </a:rPr>
              <a:t>Spend</a:t>
            </a:r>
          </a:p>
        </p:txBody>
      </p:sp>
      <p:sp>
        <p:nvSpPr>
          <p:cNvPr id="8" name="Text Box 5"/>
          <p:cNvSpPr txBox="1">
            <a:spLocks noChangeArrowheads="1"/>
          </p:cNvSpPr>
          <p:nvPr/>
        </p:nvSpPr>
        <p:spPr bwMode="auto">
          <a:xfrm>
            <a:off x="257656" y="5280215"/>
            <a:ext cx="15828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defTabSz="457200"/>
            <a:r>
              <a:rPr lang="en-US" sz="1400" dirty="0" err="1">
                <a:solidFill>
                  <a:prstClr val="black"/>
                </a:solidFill>
              </a:rPr>
              <a:t>Avg</a:t>
            </a:r>
            <a:r>
              <a:rPr lang="en-US" sz="1400" dirty="0">
                <a:solidFill>
                  <a:prstClr val="black"/>
                </a:solidFill>
              </a:rPr>
              <a:t> Eater Check*</a:t>
            </a:r>
          </a:p>
        </p:txBody>
      </p:sp>
      <p:graphicFrame>
        <p:nvGraphicFramePr>
          <p:cNvPr id="9" name="Object 116"/>
          <p:cNvGraphicFramePr>
            <a:graphicFrameLocks noChangeAspect="1"/>
          </p:cNvGraphicFramePr>
          <p:nvPr>
            <p:extLst>
              <p:ext uri="{D42A27DB-BD31-4B8C-83A1-F6EECF244321}">
                <p14:modId xmlns:p14="http://schemas.microsoft.com/office/powerpoint/2010/main" val="3138646340"/>
              </p:ext>
            </p:extLst>
          </p:nvPr>
        </p:nvGraphicFramePr>
        <p:xfrm>
          <a:off x="1957585" y="4977367"/>
          <a:ext cx="9188537" cy="826069"/>
        </p:xfrm>
        <a:graphic>
          <a:graphicData uri="http://schemas.openxmlformats.org/presentationml/2006/ole">
            <mc:AlternateContent xmlns:mc="http://schemas.openxmlformats.org/markup-compatibility/2006">
              <mc:Choice xmlns:v="urn:schemas-microsoft-com:vml" Requires="v">
                <p:oleObj spid="_x0000_s3102" name="Chart" r:id="rId4" imgW="6858118" imgH="923983" progId="MSGraph.Chart.8">
                  <p:embed followColorScheme="full"/>
                </p:oleObj>
              </mc:Choice>
              <mc:Fallback>
                <p:oleObj name="Chart" r:id="rId4" imgW="6858118" imgH="923983" progId="MSGraph.Chart.8">
                  <p:embed followColorScheme="full"/>
                  <p:pic>
                    <p:nvPicPr>
                      <p:cNvPr id="0" name=""/>
                      <p:cNvPicPr>
                        <a:picLocks noChangeAspect="1" noChangeArrowheads="1"/>
                      </p:cNvPicPr>
                      <p:nvPr/>
                    </p:nvPicPr>
                    <p:blipFill>
                      <a:blip r:embed="rId5"/>
                      <a:srcRect/>
                      <a:stretch>
                        <a:fillRect/>
                      </a:stretch>
                    </p:blipFill>
                    <p:spPr bwMode="auto">
                      <a:xfrm>
                        <a:off x="1957585" y="4977367"/>
                        <a:ext cx="9188537" cy="826069"/>
                      </a:xfrm>
                      <a:prstGeom prst="rect">
                        <a:avLst/>
                      </a:prstGeom>
                      <a:noFill/>
                      <a:ln>
                        <a:noFill/>
                      </a:ln>
                      <a:effectLst/>
                      <a:extLst/>
                    </p:spPr>
                  </p:pic>
                </p:oleObj>
              </mc:Fallback>
            </mc:AlternateContent>
          </a:graphicData>
        </a:graphic>
      </p:graphicFrame>
      <p:sp>
        <p:nvSpPr>
          <p:cNvPr id="10" name="Rectangle 25"/>
          <p:cNvSpPr>
            <a:spLocks noChangeArrowheads="1"/>
          </p:cNvSpPr>
          <p:nvPr/>
        </p:nvSpPr>
        <p:spPr bwMode="auto">
          <a:xfrm>
            <a:off x="1219200" y="5773834"/>
            <a:ext cx="18954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a:lnSpc>
                <a:spcPct val="120000"/>
              </a:lnSpc>
            </a:pPr>
            <a:r>
              <a:rPr lang="en-US" sz="1000" dirty="0">
                <a:solidFill>
                  <a:prstClr val="black"/>
                </a:solidFill>
              </a:rPr>
              <a:t>(*In US Dollars – converted </a:t>
            </a:r>
            <a:r>
              <a:rPr lang="en-US" sz="900" dirty="0">
                <a:solidFill>
                  <a:prstClr val="black"/>
                </a:solidFill>
              </a:rPr>
              <a:t>8/16/16</a:t>
            </a:r>
            <a:r>
              <a:rPr lang="en-US" sz="1000" dirty="0">
                <a:solidFill>
                  <a:prstClr val="black"/>
                </a:solidFill>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93759120"/>
              </p:ext>
            </p:extLst>
          </p:nvPr>
        </p:nvGraphicFramePr>
        <p:xfrm>
          <a:off x="2100777" y="1688209"/>
          <a:ext cx="9045345" cy="861941"/>
        </p:xfrm>
        <a:graphic>
          <a:graphicData uri="http://schemas.openxmlformats.org/presentationml/2006/ole">
            <mc:AlternateContent xmlns:mc="http://schemas.openxmlformats.org/markup-compatibility/2006">
              <mc:Choice xmlns:v="urn:schemas-microsoft-com:vml" Requires="v">
                <p:oleObj spid="_x0000_s3103" name="Chart" r:id="rId6" imgW="7734346" imgH="923983" progId="MSGraph.Chart.8">
                  <p:embed followColorScheme="full"/>
                </p:oleObj>
              </mc:Choice>
              <mc:Fallback>
                <p:oleObj name="Chart" r:id="rId6" imgW="7734346" imgH="923983" progId="MSGraph.Chart.8">
                  <p:embed followColorScheme="full"/>
                  <p:pic>
                    <p:nvPicPr>
                      <p:cNvPr id="0" name=""/>
                      <p:cNvPicPr>
                        <a:picLocks noChangeAspect="1" noChangeArrowheads="1"/>
                      </p:cNvPicPr>
                      <p:nvPr/>
                    </p:nvPicPr>
                    <p:blipFill>
                      <a:blip r:embed="rId7"/>
                      <a:srcRect/>
                      <a:stretch>
                        <a:fillRect/>
                      </a:stretch>
                    </p:blipFill>
                    <p:spPr bwMode="auto">
                      <a:xfrm>
                        <a:off x="2100777" y="1688209"/>
                        <a:ext cx="9045345" cy="861941"/>
                      </a:xfrm>
                      <a:prstGeom prst="rect">
                        <a:avLst/>
                      </a:prstGeom>
                      <a:noFill/>
                      <a:ln>
                        <a:noFill/>
                      </a:ln>
                      <a:effectLst/>
                    </p:spPr>
                  </p:pic>
                </p:oleObj>
              </mc:Fallback>
            </mc:AlternateContent>
          </a:graphicData>
        </a:graphic>
      </p:graphicFrame>
      <p:sp>
        <p:nvSpPr>
          <p:cNvPr id="13" name="TextBox 12"/>
          <p:cNvSpPr txBox="1"/>
          <p:nvPr/>
        </p:nvSpPr>
        <p:spPr>
          <a:xfrm>
            <a:off x="780467" y="891210"/>
            <a:ext cx="10635679" cy="954107"/>
          </a:xfrm>
          <a:prstGeom prst="rect">
            <a:avLst/>
          </a:prstGeom>
          <a:noFill/>
        </p:spPr>
        <p:txBody>
          <a:bodyPr wrap="square" rtlCol="0">
            <a:spAutoFit/>
          </a:bodyPr>
          <a:lstStyle/>
          <a:p>
            <a:pPr algn="ctr" defTabSz="457200"/>
            <a:r>
              <a:rPr lang="en-US" sz="2000" dirty="0">
                <a:solidFill>
                  <a:srgbClr val="00A1DE"/>
                </a:solidFill>
              </a:rPr>
              <a:t>Components of Spending</a:t>
            </a:r>
          </a:p>
          <a:p>
            <a:pPr algn="ctr" defTabSz="457200"/>
            <a:r>
              <a:rPr lang="en-US" sz="2000" dirty="0">
                <a:solidFill>
                  <a:srgbClr val="00A1DE"/>
                </a:solidFill>
              </a:rPr>
              <a:t>% Change vs. Year Ago</a:t>
            </a:r>
          </a:p>
          <a:p>
            <a:pPr algn="ctr" defTabSz="457200"/>
            <a:r>
              <a:rPr lang="en-US" sz="1600" dirty="0">
                <a:solidFill>
                  <a:srgbClr val="00A1DE"/>
                </a:solidFill>
              </a:rPr>
              <a:t>Q1 2017</a:t>
            </a:r>
          </a:p>
        </p:txBody>
      </p:sp>
      <p:sp>
        <p:nvSpPr>
          <p:cNvPr id="14" name="Rectangle 25"/>
          <p:cNvSpPr>
            <a:spLocks noChangeArrowheads="1"/>
          </p:cNvSpPr>
          <p:nvPr/>
        </p:nvSpPr>
        <p:spPr bwMode="auto">
          <a:xfrm>
            <a:off x="7121677" y="5664886"/>
            <a:ext cx="44607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defTabSz="457200">
              <a:lnSpc>
                <a:spcPct val="120000"/>
              </a:lnSpc>
            </a:pPr>
            <a:r>
              <a:rPr lang="en-US" sz="1000" dirty="0">
                <a:solidFill>
                  <a:prstClr val="black"/>
                </a:solidFill>
              </a:rPr>
              <a:t>* Russia represents 8 cities</a:t>
            </a:r>
          </a:p>
          <a:p>
            <a:pPr algn="r" defTabSz="457200">
              <a:lnSpc>
                <a:spcPct val="120000"/>
              </a:lnSpc>
            </a:pPr>
            <a:r>
              <a:rPr lang="en-US" sz="1000" dirty="0">
                <a:solidFill>
                  <a:prstClr val="black"/>
                </a:solidFill>
              </a:rPr>
              <a:t>~ Brazil represents 15-59, class A-C</a:t>
            </a:r>
          </a:p>
          <a:p>
            <a:pPr algn="r" defTabSz="457200">
              <a:lnSpc>
                <a:spcPct val="120000"/>
              </a:lnSpc>
            </a:pPr>
            <a:r>
              <a:rPr lang="en-US" sz="1000" dirty="0">
                <a:solidFill>
                  <a:prstClr val="black"/>
                </a:solidFill>
              </a:rPr>
              <a:t>^ China represents 22 cities</a:t>
            </a:r>
          </a:p>
          <a:p>
            <a:pPr algn="r" defTabSz="457200">
              <a:lnSpc>
                <a:spcPct val="120000"/>
              </a:lnSpc>
            </a:pPr>
            <a:r>
              <a:rPr lang="en-US" sz="1000" dirty="0">
                <a:solidFill>
                  <a:prstClr val="black"/>
                </a:solidFill>
              </a:rPr>
              <a:t>Source: The NPD Group/CREST</a:t>
            </a:r>
            <a:r>
              <a:rPr lang="en-US" sz="1000" baseline="30000" dirty="0">
                <a:solidFill>
                  <a:prstClr val="black"/>
                </a:solidFill>
              </a:rPr>
              <a:t>©</a:t>
            </a:r>
          </a:p>
        </p:txBody>
      </p:sp>
    </p:spTree>
    <p:extLst>
      <p:ext uri="{BB962C8B-B14F-4D97-AF65-F5344CB8AC3E}">
        <p14:creationId xmlns:p14="http://schemas.microsoft.com/office/powerpoint/2010/main" val="75486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t>Credits And Acknowledgments</a:t>
            </a:r>
          </a:p>
        </p:txBody>
      </p:sp>
      <p:sp>
        <p:nvSpPr>
          <p:cNvPr id="53251" name="Content Placeholder 2"/>
          <p:cNvSpPr>
            <a:spLocks noGrp="1"/>
          </p:cNvSpPr>
          <p:nvPr>
            <p:ph idx="1"/>
          </p:nvPr>
        </p:nvSpPr>
        <p:spPr bwMode="auto">
          <a:xfrm>
            <a:off x="609600" y="12954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1800" dirty="0"/>
              <a:t>We are highly dependent on Technomic Inc. for insight and operator forecasts and data, including data from their annual Top 500 Restaurant Chains Report. Special thanks to Joe Pawlak and David Henkes.</a:t>
            </a:r>
          </a:p>
          <a:p>
            <a:r>
              <a:rPr lang="en-US" sz="1800" dirty="0"/>
              <a:t>Information on Technomic research products available at </a:t>
            </a:r>
            <a:r>
              <a:rPr lang="en-US" sz="1800" dirty="0">
                <a:hlinkClick r:id="rId3"/>
              </a:rPr>
              <a:t>www.technomic.com</a:t>
            </a:r>
            <a:r>
              <a:rPr lang="en-US" sz="1800" dirty="0"/>
              <a:t>.</a:t>
            </a:r>
          </a:p>
          <a:p>
            <a:r>
              <a:rPr lang="en-US" sz="1800" dirty="0"/>
              <a:t>We thank the National Restaurant Association for sharing their forecasts and information from the Restaurant Performance Index and Restaurant </a:t>
            </a:r>
            <a:r>
              <a:rPr lang="en-US" sz="1800" dirty="0" err="1"/>
              <a:t>Trendmapper</a:t>
            </a:r>
            <a:r>
              <a:rPr lang="en-US" sz="1800" dirty="0"/>
              <a:t>. Info available at </a:t>
            </a:r>
            <a:r>
              <a:rPr lang="en-US" sz="1800" dirty="0">
                <a:hlinkClick r:id="rId4"/>
              </a:rPr>
              <a:t>www.restaurant.org</a:t>
            </a:r>
            <a:r>
              <a:rPr lang="en-US" sz="1800" dirty="0"/>
              <a:t>. </a:t>
            </a:r>
          </a:p>
          <a:p>
            <a:r>
              <a:rPr lang="en-US" sz="1800" dirty="0"/>
              <a:t>We thank NPD Group for material on traffic and other trends. Special thanks to Kim McLynn for all her help. Info at </a:t>
            </a:r>
            <a:r>
              <a:rPr lang="en-US" sz="1800" dirty="0">
                <a:hlinkClick r:id="rId5"/>
              </a:rPr>
              <a:t>www.npd.com</a:t>
            </a:r>
            <a:r>
              <a:rPr lang="en-US" sz="1800" dirty="0"/>
              <a:t>.</a:t>
            </a:r>
          </a:p>
          <a:p>
            <a:r>
              <a:rPr lang="en-US" sz="1800" dirty="0"/>
              <a:t>We thank Joe Dunbar and Keith Gellman from RestaurantData.com for data on unit openings and closings and growing small chains. Info at </a:t>
            </a:r>
            <a:r>
              <a:rPr lang="en-US" sz="1800" dirty="0">
                <a:hlinkClick r:id="rId6"/>
              </a:rPr>
              <a:t>www.restaurantdata.com</a:t>
            </a:r>
            <a:r>
              <a:rPr lang="en-US" sz="1800" dirty="0"/>
              <a:t>.   </a:t>
            </a:r>
          </a:p>
          <a:p>
            <a:r>
              <a:rPr lang="en-US" sz="1800" dirty="0"/>
              <a:t>We thank Restaurants Canada for data and forecasts on the Canadian foodservice market. More information at </a:t>
            </a:r>
            <a:r>
              <a:rPr lang="en-US" sz="1800" dirty="0">
                <a:hlinkClick r:id="rId7"/>
              </a:rPr>
              <a:t>www.restaurantscanada.org</a:t>
            </a:r>
            <a:r>
              <a:rPr lang="en-US" sz="1800" dirty="0"/>
              <a:t>.</a:t>
            </a:r>
          </a:p>
          <a:p>
            <a:r>
              <a:rPr lang="en-US" sz="1800" dirty="0"/>
              <a:t>The chart on slide 7 is borrowed from MAFSI’s 2017 E&amp;S Market Forecast report.</a:t>
            </a:r>
          </a:p>
          <a:p>
            <a:r>
              <a:rPr lang="en-US" sz="1800" dirty="0"/>
              <a:t>Information on state and local tax trends comes from the Nelson A. Rockefeller Institute of Government. Info at </a:t>
            </a:r>
            <a:r>
              <a:rPr lang="en-US" sz="1800" dirty="0">
                <a:hlinkClick r:id="rId8"/>
              </a:rPr>
              <a:t>www.rockinst.org</a:t>
            </a:r>
            <a:r>
              <a:rPr lang="en-US" sz="1800" dirty="0"/>
              <a:t>. </a:t>
            </a:r>
          </a:p>
        </p:txBody>
      </p:sp>
    </p:spTree>
    <p:extLst>
      <p:ext uri="{BB962C8B-B14F-4D97-AF65-F5344CB8AC3E}">
        <p14:creationId xmlns:p14="http://schemas.microsoft.com/office/powerpoint/2010/main" val="4464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Canadian Commercial Foodservice Sales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76400"/>
            <a:ext cx="9144000" cy="4191000"/>
          </a:xfrm>
        </p:spPr>
      </p:pic>
    </p:spTree>
    <p:extLst>
      <p:ext uri="{BB962C8B-B14F-4D97-AF65-F5344CB8AC3E}">
        <p14:creationId xmlns:p14="http://schemas.microsoft.com/office/powerpoint/2010/main" val="165790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Recent Sales &amp; Traffic Trends</a:t>
            </a:r>
          </a:p>
        </p:txBody>
      </p:sp>
      <p:sp>
        <p:nvSpPr>
          <p:cNvPr id="8195" name="Content Placeholder 2"/>
          <p:cNvSpPr>
            <a:spLocks noGrp="1"/>
          </p:cNvSpPr>
          <p:nvPr>
            <p:ph idx="1"/>
          </p:nvPr>
        </p:nvSpPr>
        <p:spPr bwMode="auto">
          <a:xfrm>
            <a:off x="609600" y="1371600"/>
            <a:ext cx="10972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600" dirty="0"/>
              <a:t>After strong 2015, data from Technomic, NPD, NRA and others have shown a consistent decline in sales and in some cases traffic.</a:t>
            </a:r>
          </a:p>
          <a:p>
            <a:r>
              <a:rPr lang="en-US" sz="2600" dirty="0"/>
              <a:t>Until recently, big chain traffic has been consistently negative. Even QSR, where all the traffic growth has been post-recession, has been flat.  </a:t>
            </a:r>
          </a:p>
          <a:p>
            <a:r>
              <a:rPr lang="en-US" sz="2600" dirty="0"/>
              <a:t>Full service continues to be particularly affected.</a:t>
            </a:r>
          </a:p>
          <a:p>
            <a:r>
              <a:rPr lang="en-US" sz="2600" dirty="0"/>
              <a:t>Fast-casual numbers have been hurt by Chipotle’s dramatic problems.</a:t>
            </a:r>
          </a:p>
          <a:p>
            <a:r>
              <a:rPr lang="en-US" sz="2600" dirty="0"/>
              <a:t>Even fine dining, positive for years, has seen visits go negative, says NPD.</a:t>
            </a:r>
          </a:p>
          <a:p>
            <a:r>
              <a:rPr lang="en-US" sz="2600" dirty="0"/>
              <a:t>But easier comparisons seem to be flattening the downward curve.</a:t>
            </a:r>
          </a:p>
          <a:p>
            <a:r>
              <a:rPr lang="en-US" sz="2600" dirty="0"/>
              <a:t>McDonald’s had a very strong second quarter and other chains are doing well.</a:t>
            </a:r>
          </a:p>
          <a:p>
            <a:r>
              <a:rPr lang="en-US" sz="2600" dirty="0"/>
              <a:t>And the NRA’s Restaurant Performance Index remains positive.</a:t>
            </a:r>
          </a:p>
        </p:txBody>
      </p:sp>
    </p:spTree>
    <p:extLst>
      <p:ext uri="{BB962C8B-B14F-4D97-AF65-F5344CB8AC3E}">
        <p14:creationId xmlns:p14="http://schemas.microsoft.com/office/powerpoint/2010/main" val="98816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prstGeom prst="rect">
            <a:avLst/>
          </a:prstGeom>
        </p:spPr>
        <p:txBody>
          <a:bodyPr/>
          <a:lstStyle/>
          <a:p>
            <a:fld id="{2439F857-6922-4B6E-A860-6ED70776E6DC}" type="slidenum">
              <a:rPr lang="en-US">
                <a:solidFill>
                  <a:srgbClr val="000000">
                    <a:lumMod val="65000"/>
                    <a:lumOff val="35000"/>
                  </a:srgbClr>
                </a:solidFill>
              </a:rPr>
              <a:pPr/>
              <a:t>9</a:t>
            </a:fld>
            <a:endParaRPr lang="en-US" dirty="0">
              <a:solidFill>
                <a:srgbClr val="000000">
                  <a:lumMod val="65000"/>
                  <a:lumOff val="35000"/>
                </a:srgbClr>
              </a:solidFill>
            </a:endParaRPr>
          </a:p>
        </p:txBody>
      </p:sp>
      <p:sp>
        <p:nvSpPr>
          <p:cNvPr id="125954" name="Title 1"/>
          <p:cNvSpPr>
            <a:spLocks noGrp="1" noChangeArrowheads="1"/>
          </p:cNvSpPr>
          <p:nvPr>
            <p:ph type="title"/>
          </p:nvPr>
        </p:nvSpPr>
        <p:spPr/>
        <p:txBody>
          <a:bodyPr>
            <a:noAutofit/>
          </a:bodyPr>
          <a:lstStyle/>
          <a:p>
            <a:r>
              <a:rPr lang="en-US" dirty="0"/>
              <a:t>Technomic Same-Store Sales Trends</a:t>
            </a:r>
            <a:endParaRPr lang="en-US" dirty="0">
              <a:solidFill>
                <a:schemeClr val="accent2"/>
              </a:solidFill>
            </a:endParaRPr>
          </a:p>
        </p:txBody>
      </p:sp>
      <p:sp>
        <p:nvSpPr>
          <p:cNvPr id="8" name="Update"/>
          <p:cNvSpPr txBox="1">
            <a:spLocks/>
          </p:cNvSpPr>
          <p:nvPr/>
        </p:nvSpPr>
        <p:spPr>
          <a:xfrm>
            <a:off x="7924353" y="950174"/>
            <a:ext cx="2531568" cy="158223"/>
          </a:xfrm>
          <a:prstGeom prst="rect">
            <a:avLst/>
          </a:prstGeom>
          <a:noFill/>
        </p:spPr>
        <p:txBody>
          <a:bodyPr vert="horz" wrap="square" lIns="0" tIns="0" rIns="0" bIns="0" rtlCol="0">
            <a:noAutofit/>
          </a:bodyPr>
          <a:lstStyle>
            <a:lvl1pPr marL="0" indent="0" algn="l" defTabSz="966612" rtl="0" eaLnBrk="1" latinLnBrk="0" hangingPunct="1">
              <a:spcBef>
                <a:spcPts val="0"/>
              </a:spcBef>
              <a:buClr>
                <a:schemeClr val="accent2"/>
              </a:buClr>
              <a:buFont typeface="Calibri" panose="020F0502020204030204" pitchFamily="34" charset="0"/>
              <a:buNone/>
              <a:defRPr sz="1400" kern="1200">
                <a:solidFill>
                  <a:schemeClr val="tx1"/>
                </a:solidFill>
                <a:latin typeface="+mn-lt"/>
                <a:ea typeface="+mn-ea"/>
                <a:cs typeface="+mn-cs"/>
              </a:defRPr>
            </a:lvl1pPr>
            <a:lvl2pPr marL="509588" indent="-228600" algn="l" defTabSz="966612" rtl="0" eaLnBrk="1" latinLnBrk="0" hangingPunct="1">
              <a:spcBef>
                <a:spcPts val="1050"/>
              </a:spcBef>
              <a:buClr>
                <a:schemeClr val="accent2"/>
              </a:buClr>
              <a:buFont typeface="Wingdings 2" panose="05020102010507070707" pitchFamily="18" charset="2"/>
              <a:buChar char=""/>
              <a:defRPr sz="1400" kern="1200">
                <a:solidFill>
                  <a:schemeClr val="tx1"/>
                </a:solidFill>
                <a:latin typeface="+mn-lt"/>
                <a:ea typeface="+mn-ea"/>
                <a:cs typeface="+mn-cs"/>
              </a:defRPr>
            </a:lvl2pPr>
            <a:lvl3pPr marL="852488" indent="-228600" algn="l" defTabSz="966612" rtl="0" eaLnBrk="1" latinLnBrk="0" hangingPunct="1">
              <a:spcBef>
                <a:spcPts val="700"/>
              </a:spcBef>
              <a:buClr>
                <a:schemeClr val="accent2"/>
              </a:buClr>
              <a:buFont typeface="Wingdings" panose="05000000000000000000" pitchFamily="2" charset="2"/>
              <a:buChar char="§"/>
              <a:defRPr sz="1400" kern="1200">
                <a:solidFill>
                  <a:schemeClr val="tx1"/>
                </a:solidFill>
                <a:latin typeface="+mn-lt"/>
                <a:ea typeface="+mn-ea"/>
                <a:cs typeface="+mn-cs"/>
              </a:defRPr>
            </a:lvl3pPr>
            <a:lvl4pPr marL="1195388" indent="-228600" algn="l" defTabSz="966612" rtl="0" eaLnBrk="1" latinLnBrk="0" hangingPunct="1">
              <a:spcBef>
                <a:spcPts val="7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538288" indent="-228600" algn="l" defTabSz="966612" rtl="0" eaLnBrk="1" latinLnBrk="0" hangingPunct="1">
              <a:spcBef>
                <a:spcPts val="700"/>
              </a:spcBef>
              <a:buClr>
                <a:schemeClr val="accent2"/>
              </a:buClr>
              <a:buFont typeface="Calibri" panose="020F0502020204030204" pitchFamily="34" charset="0"/>
              <a:buChar char="‒"/>
              <a:defRPr sz="1400" kern="1200">
                <a:solidFill>
                  <a:schemeClr val="tx1"/>
                </a:solidFill>
                <a:latin typeface="+mn-lt"/>
                <a:ea typeface="+mn-ea"/>
                <a:cs typeface="+mn-cs"/>
              </a:defRPr>
            </a:lvl5pPr>
            <a:lvl6pPr marL="2658184"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r">
              <a:buClr>
                <a:srgbClr val="0084C8"/>
              </a:buClr>
            </a:pPr>
            <a:endParaRPr lang="en-US" sz="1107" b="1" dirty="0">
              <a:solidFill>
                <a:srgbClr val="FFFF00"/>
              </a:solidFill>
            </a:endParaRPr>
          </a:p>
        </p:txBody>
      </p:sp>
      <p:sp>
        <p:nvSpPr>
          <p:cNvPr id="6" name="Rectangle 5"/>
          <p:cNvSpPr/>
          <p:nvPr/>
        </p:nvSpPr>
        <p:spPr>
          <a:xfrm>
            <a:off x="3886200" y="1030051"/>
            <a:ext cx="3739166" cy="369332"/>
          </a:xfrm>
          <a:prstGeom prst="rect">
            <a:avLst/>
          </a:prstGeom>
        </p:spPr>
        <p:txBody>
          <a:bodyPr wrap="square">
            <a:spAutoFit/>
          </a:bodyPr>
          <a:lstStyle/>
          <a:p>
            <a:r>
              <a:rPr lang="en-US" sz="1800" b="1" dirty="0">
                <a:solidFill>
                  <a:schemeClr val="accent2"/>
                </a:solidFill>
                <a:latin typeface="Times New Roman" panose="02020603050405020304" pitchFamily="18" charset="0"/>
                <a:cs typeface="Times New Roman" panose="02020603050405020304" pitchFamily="18" charset="0"/>
              </a:rPr>
              <a:t>% change vs. prior year (2016 Q4)</a:t>
            </a:r>
            <a:endParaRPr lang="en-US"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601" y="167640"/>
            <a:ext cx="1085791" cy="822960"/>
          </a:xfrm>
          <a:prstGeom prst="ellipse">
            <a:avLst/>
          </a:prstGeom>
          <a:effectLst>
            <a:softEdge rad="25400"/>
          </a:effectLst>
        </p:spPr>
      </p:pic>
      <p:sp>
        <p:nvSpPr>
          <p:cNvPr id="10" name="Footer Placeholder 2"/>
          <p:cNvSpPr>
            <a:spLocks noGrp="1"/>
          </p:cNvSpPr>
          <p:nvPr>
            <p:ph type="ftr" sz="quarter" idx="4294967295"/>
          </p:nvPr>
        </p:nvSpPr>
        <p:spPr>
          <a:xfrm>
            <a:off x="381000" y="5715000"/>
            <a:ext cx="5257800" cy="365125"/>
          </a:xfrm>
          <a:prstGeom prst="rect">
            <a:avLst/>
          </a:prstGeom>
        </p:spPr>
        <p:txBody>
          <a:bodyPr/>
          <a:lstStyle/>
          <a:p>
            <a:r>
              <a:rPr lang="en-US" sz="1400" dirty="0"/>
              <a:t>Source: Public company reports, </a:t>
            </a:r>
            <a:r>
              <a:rPr lang="en-US" sz="1400" dirty="0" err="1"/>
              <a:t>Technomic</a:t>
            </a:r>
            <a:r>
              <a:rPr lang="en-US" sz="1400" dirty="0"/>
              <a:t> Inc.</a:t>
            </a:r>
          </a:p>
          <a:p>
            <a:r>
              <a:rPr lang="en-US" sz="1400" dirty="0"/>
              <a:t> Averages weighted by chain sales volume</a:t>
            </a:r>
          </a:p>
        </p:txBody>
      </p:sp>
      <p:graphicFrame>
        <p:nvGraphicFramePr>
          <p:cNvPr id="9" name="Chart 8"/>
          <p:cNvGraphicFramePr>
            <a:graphicFrameLocks/>
          </p:cNvGraphicFramePr>
          <p:nvPr>
            <p:extLst>
              <p:ext uri="{D42A27DB-BD31-4B8C-83A1-F6EECF244321}">
                <p14:modId xmlns:p14="http://schemas.microsoft.com/office/powerpoint/2010/main" val="874482726"/>
              </p:ext>
            </p:extLst>
          </p:nvPr>
        </p:nvGraphicFramePr>
        <p:xfrm>
          <a:off x="381000" y="1226091"/>
          <a:ext cx="11201400" cy="441271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9816400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004684"/>
    </a:dk2>
    <a:lt2>
      <a:srgbClr val="EEECE1"/>
    </a:lt2>
    <a:accent1>
      <a:srgbClr val="99CC00"/>
    </a:accent1>
    <a:accent2>
      <a:srgbClr val="003C69"/>
    </a:accent2>
    <a:accent3>
      <a:srgbClr val="00A1DE"/>
    </a:accent3>
    <a:accent4>
      <a:srgbClr val="F0AB00"/>
    </a:accent4>
    <a:accent5>
      <a:srgbClr val="822433"/>
    </a:accent5>
    <a:accent6>
      <a:srgbClr val="EC7A08"/>
    </a:accent6>
    <a:hlink>
      <a:srgbClr val="00A1DE"/>
    </a:hlink>
    <a:folHlink>
      <a:srgbClr val="003C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18453</TotalTime>
  <Words>3412</Words>
  <Application>Microsoft Office PowerPoint</Application>
  <PresentationFormat>Widescreen</PresentationFormat>
  <Paragraphs>434</Paragraphs>
  <Slides>66</Slides>
  <Notes>25</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2</vt:i4>
      </vt:variant>
      <vt:variant>
        <vt:lpstr>Slide Titles</vt:lpstr>
      </vt:variant>
      <vt:variant>
        <vt:i4>66</vt:i4>
      </vt:variant>
    </vt:vector>
  </HeadingPairs>
  <TitlesOfParts>
    <vt:vector size="77" baseType="lpstr">
      <vt:lpstr>ＭＳ Ｐゴシック</vt:lpstr>
      <vt:lpstr>Arial</vt:lpstr>
      <vt:lpstr>Calibri</vt:lpstr>
      <vt:lpstr>Rockwell</vt:lpstr>
      <vt:lpstr>Times New Roman</vt:lpstr>
      <vt:lpstr>Custom Design</vt:lpstr>
      <vt:lpstr>2_Custom Design</vt:lpstr>
      <vt:lpstr>3_Custom Design</vt:lpstr>
      <vt:lpstr>1_Custom Design</vt:lpstr>
      <vt:lpstr>Worksheet</vt:lpstr>
      <vt:lpstr>Chart</vt:lpstr>
      <vt:lpstr>Operator Environment Forecasts &amp; Trends</vt:lpstr>
      <vt:lpstr>Operator Sales Recent History</vt:lpstr>
      <vt:lpstr>Technomic Operator Sales Changes &amp; Forecast </vt:lpstr>
      <vt:lpstr>Technomic Operator Sales Changes </vt:lpstr>
      <vt:lpstr>NRA Operator Sales Changes 2013-2017</vt:lpstr>
      <vt:lpstr>NPD Per Capita Visits: 1984-2016</vt:lpstr>
      <vt:lpstr>Canadian Commercial Foodservice Sales</vt:lpstr>
      <vt:lpstr>Recent Sales &amp; Traffic Trends</vt:lpstr>
      <vt:lpstr>Technomic Same-Store Sales Trends</vt:lpstr>
      <vt:lpstr>NPD Segment Traffic Trends, 2013-1Q/2015</vt:lpstr>
      <vt:lpstr>NPD Segment Traffic Trends, 2014-1Q/2016</vt:lpstr>
      <vt:lpstr>U.S. Restaurant Traffic Trends 1Q-2015 to 1Q-2017</vt:lpstr>
      <vt:lpstr>MillerPulse Chain Trends Jan.-June 2017</vt:lpstr>
      <vt:lpstr>Black Box Intelligence Chain Trends  July 2016-June 2017</vt:lpstr>
      <vt:lpstr>Recent Sales &amp; Traffic Trends &amp; Outlook</vt:lpstr>
      <vt:lpstr>NRA Restaurant Performance Index June 2017</vt:lpstr>
      <vt:lpstr>NRA Restaurant Performance Index June 2017 </vt:lpstr>
      <vt:lpstr>NRA Traffic Detail May 2017  </vt:lpstr>
      <vt:lpstr>NRA Same-Store Sales Detail May 2017</vt:lpstr>
      <vt:lpstr>Eating &amp; Drinking Place Sales, May 2016</vt:lpstr>
      <vt:lpstr>NRA Same-Store Sales Outlook-May 2017</vt:lpstr>
      <vt:lpstr>NRA Business Conditions Outlook-May 2017</vt:lpstr>
      <vt:lpstr>Restaurants Canada Outlook Survey</vt:lpstr>
      <vt:lpstr>Operator Unit Trends Recent History</vt:lpstr>
      <vt:lpstr>Restaurant Unit Trends, NPD ReCount 2010-2016</vt:lpstr>
      <vt:lpstr>Operator Unit Trends, NPD ReCount 2011-15</vt:lpstr>
      <vt:lpstr>Restaurant Unit Trends, NPD ReCount 2015-16</vt:lpstr>
      <vt:lpstr>Independent &amp; Small Chain Unit Trends RestaurantData.com</vt:lpstr>
      <vt:lpstr>Fast-Growing Small Chains, 5-50 Units RestaurantData.com</vt:lpstr>
      <vt:lpstr>Operator Unit Trends, Top 500 Chains</vt:lpstr>
      <vt:lpstr>Operator Unit Trends, Top 500 Chains</vt:lpstr>
      <vt:lpstr>Top 500 Chain Control Of Restaurant  Units By Service Type, 2016</vt:lpstr>
      <vt:lpstr>Top 500 Chain Share of Restaurant Market</vt:lpstr>
      <vt:lpstr>Top 500 Chains’ Market Share 2016</vt:lpstr>
      <vt:lpstr>Top 500 Chain Control Of Restaurant  Sales By Service Type, 2015</vt:lpstr>
      <vt:lpstr>Top 10 Chain Trends</vt:lpstr>
      <vt:lpstr>Performance of Other Leading Chains</vt:lpstr>
      <vt:lpstr>Top 500 Chain Segment Trends</vt:lpstr>
      <vt:lpstr>Top 500 Chain Segment Trends</vt:lpstr>
      <vt:lpstr>Top 500 Segment Trends-Full Service</vt:lpstr>
      <vt:lpstr>2015 Top 500 Chain Sales &amp; Unit  Growth Trends—Full Service</vt:lpstr>
      <vt:lpstr>Top 500 Segment Trends-Limited Service</vt:lpstr>
      <vt:lpstr>2015 Top 500 Chain Sales &amp; Unit  Growth Trends—Limited Service</vt:lpstr>
      <vt:lpstr>Beyond Restaurants Operator Trends</vt:lpstr>
      <vt:lpstr>Other Commercial Foodservice Segments Outlook</vt:lpstr>
      <vt:lpstr>Noncommercial Foodservice Segments Outlook</vt:lpstr>
      <vt:lpstr>Beyond Restaurants Operator Trends</vt:lpstr>
      <vt:lpstr>Noncommercial Traffic Rises Again; QSR Goes Flat</vt:lpstr>
      <vt:lpstr>State &amp; Local Tax Trends, Four-Quarter Moving Average</vt:lpstr>
      <vt:lpstr>State Tax Trends   1Q/2017 and April 2017                 </vt:lpstr>
      <vt:lpstr>Operator Cost &amp; Profit Trends—Food</vt:lpstr>
      <vt:lpstr>Wholesale Food Prices, 2004- May 2017</vt:lpstr>
      <vt:lpstr>Wholesale Food Price Trends &amp; Forecast</vt:lpstr>
      <vt:lpstr>Menu &amp; Grocery Price Trends 2004-May 2017</vt:lpstr>
      <vt:lpstr>Operator Cost Trends—Labor</vt:lpstr>
      <vt:lpstr>Average Hourly Foodservice Wage Trends</vt:lpstr>
      <vt:lpstr>International Economic &amp; Operator Trends</vt:lpstr>
      <vt:lpstr>International Forecasts</vt:lpstr>
      <vt:lpstr>Real GDP Growth &amp; Blue Chip Forecasts</vt:lpstr>
      <vt:lpstr>Real GDP Growth &amp; Blue Chip Forecasts</vt:lpstr>
      <vt:lpstr>Real GDP Growth &amp; Blue Chip Forecasts</vt:lpstr>
      <vt:lpstr>Real GDP Growth &amp; Blue Chip Forecasts</vt:lpstr>
      <vt:lpstr>Global Foodservice Trends</vt:lpstr>
      <vt:lpstr>Internationally Active U.S. Chains </vt:lpstr>
      <vt:lpstr>PowerPoint Presentation</vt:lpstr>
      <vt:lpstr>Credits And 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Palmer</dc:creator>
  <cp:lastModifiedBy>Robin Ashton</cp:lastModifiedBy>
  <cp:revision>954</cp:revision>
  <dcterms:created xsi:type="dcterms:W3CDTF">2008-07-14T17:49:55Z</dcterms:created>
  <dcterms:modified xsi:type="dcterms:W3CDTF">2017-08-11T20:38:40Z</dcterms:modified>
</cp:coreProperties>
</file>