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4061" r:id="rId2"/>
    <p:sldMasterId id="2147484076" r:id="rId3"/>
    <p:sldMasterId id="2147484046" r:id="rId4"/>
  </p:sldMasterIdLst>
  <p:notesMasterIdLst>
    <p:notesMasterId r:id="rId45"/>
  </p:notesMasterIdLst>
  <p:handoutMasterIdLst>
    <p:handoutMasterId r:id="rId46"/>
  </p:handoutMasterIdLst>
  <p:sldIdLst>
    <p:sldId id="890" r:id="rId5"/>
    <p:sldId id="929" r:id="rId6"/>
    <p:sldId id="930" r:id="rId7"/>
    <p:sldId id="936" r:id="rId8"/>
    <p:sldId id="937" r:id="rId9"/>
    <p:sldId id="892" r:id="rId10"/>
    <p:sldId id="893" r:id="rId11"/>
    <p:sldId id="944" r:id="rId12"/>
    <p:sldId id="895" r:id="rId13"/>
    <p:sldId id="896" r:id="rId14"/>
    <p:sldId id="897" r:id="rId15"/>
    <p:sldId id="898" r:id="rId16"/>
    <p:sldId id="899" r:id="rId17"/>
    <p:sldId id="900" r:id="rId18"/>
    <p:sldId id="901" r:id="rId19"/>
    <p:sldId id="902" r:id="rId20"/>
    <p:sldId id="903" r:id="rId21"/>
    <p:sldId id="904" r:id="rId22"/>
    <p:sldId id="905" r:id="rId23"/>
    <p:sldId id="906" r:id="rId24"/>
    <p:sldId id="907" r:id="rId25"/>
    <p:sldId id="946" r:id="rId26"/>
    <p:sldId id="945" r:id="rId27"/>
    <p:sldId id="908" r:id="rId28"/>
    <p:sldId id="909" r:id="rId29"/>
    <p:sldId id="940" r:id="rId30"/>
    <p:sldId id="932" r:id="rId31"/>
    <p:sldId id="947" r:id="rId32"/>
    <p:sldId id="933" r:id="rId33"/>
    <p:sldId id="942" r:id="rId34"/>
    <p:sldId id="941" r:id="rId35"/>
    <p:sldId id="943" r:id="rId36"/>
    <p:sldId id="918" r:id="rId37"/>
    <p:sldId id="919" r:id="rId38"/>
    <p:sldId id="920" r:id="rId39"/>
    <p:sldId id="924" r:id="rId40"/>
    <p:sldId id="925" r:id="rId41"/>
    <p:sldId id="938" r:id="rId42"/>
    <p:sldId id="949" r:id="rId43"/>
    <p:sldId id="926" r:id="rId44"/>
  </p:sldIdLst>
  <p:sldSz cx="12192000" cy="6858000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2949">
          <p15:clr>
            <a:srgbClr val="A4A3A4"/>
          </p15:clr>
        </p15:guide>
        <p15:guide id="4" pos="22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 S Ashton" initials="JSA" lastIdx="25" clrIdx="0"/>
  <p:cmAuthor id="1" name="Robin Ashton" initials="R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83126" autoAdjust="0"/>
  </p:normalViewPr>
  <p:slideViewPr>
    <p:cSldViewPr>
      <p:cViewPr varScale="1">
        <p:scale>
          <a:sx n="74" d="100"/>
          <a:sy n="74" d="100"/>
        </p:scale>
        <p:origin x="-55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004" y="-114"/>
      </p:cViewPr>
      <p:guideLst>
        <p:guide orient="horz" pos="3024"/>
        <p:guide orient="horz" pos="2949"/>
        <p:guide pos="2304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in\Documents\ForeMtgs17\FESGiantsAnalysisJM20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FER Top </a:t>
            </a:r>
            <a:r>
              <a:rPr lang="en-US" dirty="0"/>
              <a:t>Dealer Sales, $Billions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FERTop Dealer Sales, $Billions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74074074074073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5.8641975308642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6296296296296294E-3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Sheet1!$B$2:$B$5</c:f>
              <c:numCache>
                <c:formatCode>"$"#,##0.000</c:formatCode>
                <c:ptCount val="4"/>
                <c:pt idx="0">
                  <c:v>5.165</c:v>
                </c:pt>
                <c:pt idx="1">
                  <c:v>5.843</c:v>
                </c:pt>
                <c:pt idx="2">
                  <c:v>6.5030000000000001</c:v>
                </c:pt>
                <c:pt idx="3">
                  <c:v>7.5250000000000004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5083136"/>
        <c:axId val="97117696"/>
        <c:axId val="0"/>
      </c:bar3DChart>
      <c:catAx>
        <c:axId val="9508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117696"/>
        <c:crosses val="autoZero"/>
        <c:auto val="1"/>
        <c:lblAlgn val="ctr"/>
        <c:lblOffset val="100"/>
        <c:noMultiLvlLbl val="0"/>
      </c:catAx>
      <c:valAx>
        <c:axId val="97117696"/>
        <c:scaling>
          <c:orientation val="minMax"/>
        </c:scaling>
        <c:delete val="0"/>
        <c:axPos val="l"/>
        <c:majorGridlines/>
        <c:numFmt formatCode="&quot;$&quot;#,##0.000" sourceLinked="1"/>
        <c:majorTickMark val="out"/>
        <c:minorTickMark val="none"/>
        <c:tickLblPos val="nextTo"/>
        <c:crossAx val="95083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FER Top Dealer Growth Vs. Year Prior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Sheet1!$B$2:$B$8</c:f>
              <c:numCache>
                <c:formatCode>0.0%</c:formatCode>
                <c:ptCount val="7"/>
                <c:pt idx="0">
                  <c:v>1.4E-2</c:v>
                </c:pt>
                <c:pt idx="1">
                  <c:v>0.10299999999999999</c:v>
                </c:pt>
                <c:pt idx="2">
                  <c:v>0.114</c:v>
                </c:pt>
                <c:pt idx="3">
                  <c:v>0.161</c:v>
                </c:pt>
                <c:pt idx="4">
                  <c:v>0.106</c:v>
                </c:pt>
                <c:pt idx="5">
                  <c:v>0.13500000000000001</c:v>
                </c:pt>
                <c:pt idx="6">
                  <c:v>0.157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E&amp;S Nom. Growth</c:v>
                </c:pt>
              </c:strCache>
            </c:strRef>
          </c:tx>
          <c:spPr>
            <a:ln w="25400">
              <a:noFill/>
            </a:ln>
          </c:spP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Sheet1!$C$2:$C$8</c:f>
              <c:numCache>
                <c:formatCode>0.0%</c:formatCode>
                <c:ptCount val="7"/>
                <c:pt idx="0">
                  <c:v>1.4E-2</c:v>
                </c:pt>
                <c:pt idx="1">
                  <c:v>4.7E-2</c:v>
                </c:pt>
                <c:pt idx="2">
                  <c:v>3.7999999999999999E-2</c:v>
                </c:pt>
                <c:pt idx="3">
                  <c:v>4.4999999999999998E-2</c:v>
                </c:pt>
                <c:pt idx="4">
                  <c:v>4.3999999999999997E-2</c:v>
                </c:pt>
                <c:pt idx="5">
                  <c:v>4.8000000000000001E-2</c:v>
                </c:pt>
                <c:pt idx="6">
                  <c:v>4.2999999999999997E-2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97182464"/>
        <c:axId val="97184000"/>
        <c:axId val="97120704"/>
      </c:line3DChart>
      <c:catAx>
        <c:axId val="9718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7184000"/>
        <c:crosses val="autoZero"/>
        <c:auto val="1"/>
        <c:lblAlgn val="ctr"/>
        <c:lblOffset val="100"/>
        <c:noMultiLvlLbl val="0"/>
      </c:catAx>
      <c:valAx>
        <c:axId val="97184000"/>
        <c:scaling>
          <c:orientation val="minMax"/>
        </c:scaling>
        <c:delete val="1"/>
        <c:axPos val="l"/>
        <c:majorGridlines/>
        <c:numFmt formatCode="0.0%" sourceLinked="1"/>
        <c:majorTickMark val="none"/>
        <c:minorTickMark val="none"/>
        <c:tickLblPos val="nextTo"/>
        <c:crossAx val="97182464"/>
        <c:crosses val="autoZero"/>
        <c:crossBetween val="between"/>
      </c:valAx>
      <c:serAx>
        <c:axId val="97120704"/>
        <c:scaling>
          <c:orientation val="minMax"/>
        </c:scaling>
        <c:delete val="1"/>
        <c:axPos val="b"/>
        <c:majorTickMark val="out"/>
        <c:minorTickMark val="none"/>
        <c:tickLblPos val="nextTo"/>
        <c:crossAx val="9718400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FE&amp;S “Giants” Quartile Analysis</a:t>
            </a:r>
            <a:endParaRPr lang="en-US" dirty="0"/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Top Quartile</c:v>
                </c:pt>
                <c:pt idx="1">
                  <c:v>2nd Quartile</c:v>
                </c:pt>
                <c:pt idx="2">
                  <c:v>3rd Quartile</c:v>
                </c:pt>
                <c:pt idx="3">
                  <c:v>4th Quartile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0.76700000000000002</c:v>
                </c:pt>
                <c:pt idx="1">
                  <c:v>0.122</c:v>
                </c:pt>
                <c:pt idx="2">
                  <c:v>6.8000000000000005E-2</c:v>
                </c:pt>
                <c:pt idx="3">
                  <c:v>4.2999999999999997E-2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FE&amp;S</a:t>
            </a:r>
            <a:r>
              <a:rPr lang="en-US" baseline="0" dirty="0" smtClean="0"/>
              <a:t> Dealer “Giants” Volume</a:t>
            </a:r>
          </a:p>
          <a:p>
            <a:pPr>
              <a:defRPr/>
            </a:pPr>
            <a:r>
              <a:rPr lang="en-US" baseline="0" dirty="0" smtClean="0"/>
              <a:t>$Billions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Volume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Sheet1!$B$2:$B$7</c:f>
              <c:numCache>
                <c:formatCode>"$"#,##0.000</c:formatCode>
                <c:ptCount val="6"/>
                <c:pt idx="0">
                  <c:v>5.3479999999999999</c:v>
                </c:pt>
                <c:pt idx="1">
                  <c:v>5.8040000000000003</c:v>
                </c:pt>
                <c:pt idx="2">
                  <c:v>6.6260000000000003</c:v>
                </c:pt>
                <c:pt idx="3">
                  <c:v>7.2190000000000003</c:v>
                </c:pt>
                <c:pt idx="4">
                  <c:v>8.0250000000000004</c:v>
                </c:pt>
                <c:pt idx="5">
                  <c:v>9.0079999999999991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Growth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Sheet1!$C$2:$C$7</c:f>
              <c:numCache>
                <c:formatCode>0.0%</c:formatCode>
                <c:ptCount val="6"/>
                <c:pt idx="0">
                  <c:v>5.7000000000000002E-2</c:v>
                </c:pt>
                <c:pt idx="1">
                  <c:v>8.5000000000000006E-2</c:v>
                </c:pt>
                <c:pt idx="2">
                  <c:v>0.14199999999999999</c:v>
                </c:pt>
                <c:pt idx="3">
                  <c:v>8.8999999999999996E-2</c:v>
                </c:pt>
                <c:pt idx="4">
                  <c:v>0.112</c:v>
                </c:pt>
                <c:pt idx="5">
                  <c:v>0.14799999999999999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371968"/>
        <c:axId val="46373504"/>
      </c:barChart>
      <c:catAx>
        <c:axId val="4637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373504"/>
        <c:crosses val="autoZero"/>
        <c:auto val="1"/>
        <c:lblAlgn val="ctr"/>
        <c:lblOffset val="100"/>
        <c:noMultiLvlLbl val="0"/>
      </c:catAx>
      <c:valAx>
        <c:axId val="46373504"/>
        <c:scaling>
          <c:orientation val="minMax"/>
        </c:scaling>
        <c:delete val="0"/>
        <c:axPos val="l"/>
        <c:majorGridlines/>
        <c:numFmt formatCode="&quot;$&quot;#,##0.000" sourceLinked="1"/>
        <c:majorTickMark val="out"/>
        <c:minorTickMark val="none"/>
        <c:tickLblPos val="nextTo"/>
        <c:crossAx val="463719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119987605715952"/>
          <c:y val="5.5478273549139701E-2"/>
          <c:w val="0.32047462817147859"/>
          <c:h val="0.8545990084572762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Heavy Equip.</c:v>
                </c:pt>
                <c:pt idx="1">
                  <c:v>Light Equip.</c:v>
                </c:pt>
                <c:pt idx="2">
                  <c:v>Smallwares</c:v>
                </c:pt>
                <c:pt idx="3">
                  <c:v>Tabletop</c:v>
                </c:pt>
                <c:pt idx="4">
                  <c:v>Paper/Disp.</c:v>
                </c:pt>
                <c:pt idx="5">
                  <c:v>Janitorials</c:v>
                </c:pt>
                <c:pt idx="6">
                  <c:v>Fabricated</c:v>
                </c:pt>
              </c:strCache>
            </c:strRef>
          </c:cat>
          <c:val>
            <c:numRef>
              <c:f>Sheet1!$B$2:$B$8</c:f>
              <c:numCache>
                <c:formatCode>"$"#,##0_);[Red]\("$"#,##0\)</c:formatCode>
                <c:ptCount val="7"/>
                <c:pt idx="0">
                  <c:v>3756</c:v>
                </c:pt>
                <c:pt idx="1">
                  <c:v>964</c:v>
                </c:pt>
                <c:pt idx="2">
                  <c:v>1301</c:v>
                </c:pt>
                <c:pt idx="3">
                  <c:v>1002</c:v>
                </c:pt>
                <c:pt idx="4">
                  <c:v>614</c:v>
                </c:pt>
                <c:pt idx="5">
                  <c:v>475</c:v>
                </c:pt>
                <c:pt idx="6">
                  <c:v>283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1"/>
          <c:order val="1"/>
          <c:explosion val="25"/>
          <c:dLbls>
            <c:dLbl>
              <c:idx val="6"/>
              <c:layout>
                <c:manualLayout>
                  <c:x val="6.0185185185185182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'The top 100 List'!$B$105:$B$111</c:f>
              <c:strCache>
                <c:ptCount val="7"/>
                <c:pt idx="0">
                  <c:v>NEXGEN</c:v>
                </c:pt>
                <c:pt idx="1">
                  <c:v>CPG</c:v>
                </c:pt>
                <c:pt idx="2">
                  <c:v>IFED</c:v>
                </c:pt>
                <c:pt idx="3">
                  <c:v>SEFA</c:v>
                </c:pt>
                <c:pt idx="4">
                  <c:v>PRIDE</c:v>
                </c:pt>
                <c:pt idx="5">
                  <c:v>NAFED</c:v>
                </c:pt>
                <c:pt idx="6">
                  <c:v>All Other</c:v>
                </c:pt>
              </c:strCache>
            </c:strRef>
          </c:cat>
          <c:val>
            <c:numRef>
              <c:f>'The top 100 List'!$C$105:$C$111</c:f>
              <c:numCache>
                <c:formatCode>"$"#,##0.00_);[Red]\("$"#,##0.00\)</c:formatCode>
                <c:ptCount val="7"/>
                <c:pt idx="0">
                  <c:v>3657.7200000000003</c:v>
                </c:pt>
                <c:pt idx="1">
                  <c:v>1402.6099999999997</c:v>
                </c:pt>
                <c:pt idx="2">
                  <c:v>974.78</c:v>
                </c:pt>
                <c:pt idx="3">
                  <c:v>1136.1700000000003</c:v>
                </c:pt>
                <c:pt idx="4">
                  <c:v>347.32</c:v>
                </c:pt>
                <c:pt idx="5">
                  <c:v>689.71</c:v>
                </c:pt>
                <c:pt idx="6">
                  <c:v>52.400000000000006</c:v>
                </c:pt>
              </c:numCache>
            </c:numRef>
          </c:val>
        </c:ser>
        <c:ser>
          <c:idx val="0"/>
          <c:order val="0"/>
          <c:explosion val="25"/>
          <c:cat>
            <c:strRef>
              <c:f>'The top 100 List'!$B$105:$B$111</c:f>
              <c:strCache>
                <c:ptCount val="7"/>
                <c:pt idx="0">
                  <c:v>NEXGEN</c:v>
                </c:pt>
                <c:pt idx="1">
                  <c:v>CPG</c:v>
                </c:pt>
                <c:pt idx="2">
                  <c:v>IFED</c:v>
                </c:pt>
                <c:pt idx="3">
                  <c:v>SEFA</c:v>
                </c:pt>
                <c:pt idx="4">
                  <c:v>PRIDE</c:v>
                </c:pt>
                <c:pt idx="5">
                  <c:v>NAFED</c:v>
                </c:pt>
                <c:pt idx="6">
                  <c:v>All Other</c:v>
                </c:pt>
              </c:strCache>
            </c:strRef>
          </c:cat>
          <c:val>
            <c:numRef>
              <c:f>'The top 100 List'!#REF!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Dealer Buyer Group Share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NEXGEN</c:v>
                </c:pt>
                <c:pt idx="1">
                  <c:v>CPG</c:v>
                </c:pt>
                <c:pt idx="2">
                  <c:v>IFED</c:v>
                </c:pt>
                <c:pt idx="3">
                  <c:v>SEFA</c:v>
                </c:pt>
                <c:pt idx="4">
                  <c:v>PRIDE</c:v>
                </c:pt>
                <c:pt idx="5">
                  <c:v>NAFED</c:v>
                </c:pt>
                <c:pt idx="6">
                  <c:v>All Other</c:v>
                </c:pt>
              </c:strCache>
            </c:strRef>
          </c:cat>
          <c:val>
            <c:numRef>
              <c:f>Sheet1!$B$2:$B$8</c:f>
              <c:numCache>
                <c:formatCode>"$"#,##0_);[Red]\("$"#,##0\)</c:formatCode>
                <c:ptCount val="7"/>
                <c:pt idx="0">
                  <c:v>4202</c:v>
                </c:pt>
                <c:pt idx="1">
                  <c:v>1826</c:v>
                </c:pt>
                <c:pt idx="2">
                  <c:v>1057</c:v>
                </c:pt>
                <c:pt idx="3">
                  <c:v>1319</c:v>
                </c:pt>
                <c:pt idx="4">
                  <c:v>156</c:v>
                </c:pt>
                <c:pt idx="5">
                  <c:v>415</c:v>
                </c:pt>
                <c:pt idx="6">
                  <c:v>115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NEXGEN</c:v>
                </c:pt>
                <c:pt idx="1">
                  <c:v>CPG</c:v>
                </c:pt>
                <c:pt idx="2">
                  <c:v>IFED</c:v>
                </c:pt>
                <c:pt idx="3">
                  <c:v>SEFA</c:v>
                </c:pt>
                <c:pt idx="4">
                  <c:v>PRIDE</c:v>
                </c:pt>
                <c:pt idx="5">
                  <c:v>NAFED</c:v>
                </c:pt>
                <c:pt idx="6">
                  <c:v>All Other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0.46600000000000003</c:v>
                </c:pt>
                <c:pt idx="1">
                  <c:v>0.20300000000000001</c:v>
                </c:pt>
                <c:pt idx="2">
                  <c:v>0.11700000000000001</c:v>
                </c:pt>
                <c:pt idx="3">
                  <c:v>0.14599999999999999</c:v>
                </c:pt>
                <c:pt idx="4">
                  <c:v>1.7000000000000001E-2</c:v>
                </c:pt>
                <c:pt idx="5">
                  <c:v>4.5999999999999999E-2</c:v>
                </c:pt>
                <c:pt idx="6">
                  <c:v>1.2999999999999999E-2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137066200058325"/>
          <c:y val="7.4845679012345678E-2"/>
          <c:w val="0.71187490886555849"/>
          <c:h val="0.807098765432098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72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5559930008748909E-3"/>
                  <c:y val="6.171138329930980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0.4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ABC/NexGen</c:v>
                </c:pt>
                <c:pt idx="1">
                  <c:v>ABC/IFED</c:v>
                </c:pt>
                <c:pt idx="2">
                  <c:v>ABC Only</c:v>
                </c:pt>
              </c:strCache>
            </c:strRef>
          </c:cat>
          <c:val>
            <c:numRef>
              <c:f>Sheet1!$B$2:$B$4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$3,744 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$2,696 </a:t>
                    </a:r>
                    <a:r>
                      <a:rPr lang="en-US" smtClean="0"/>
                      <a:t> 72%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</a:t>
                    </a:r>
                    <a:r>
                      <a:rPr lang="en-US" smtClean="0"/>
                      <a:t>1,033, 27.6%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</a:t>
                    </a:r>
                    <a:r>
                      <a:rPr lang="en-US" smtClean="0"/>
                      <a:t>15. 0.4%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ABC/NexGen</c:v>
                </c:pt>
                <c:pt idx="1">
                  <c:v>ABC/IFED</c:v>
                </c:pt>
                <c:pt idx="2">
                  <c:v>ABC Only</c:v>
                </c:pt>
              </c:strCache>
            </c:strRef>
          </c:cat>
          <c:val>
            <c:numRef>
              <c:f>Sheet1!$C$2:$C$4</c:f>
              <c:numCache>
                <c:formatCode>"$"#,##0_);[Red]\("$"#,##0\)</c:formatCode>
                <c:ptCount val="3"/>
                <c:pt idx="0">
                  <c:v>2696</c:v>
                </c:pt>
                <c:pt idx="1">
                  <c:v>1033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Sales In $Millions </a:t>
            </a:r>
            <a:r>
              <a:rPr lang="en-US" dirty="0" smtClean="0"/>
              <a:t>2016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 In $Millions 2015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Sheet1!$A$2:$A$10</c:f>
              <c:strCache>
                <c:ptCount val="9"/>
                <c:pt idx="0">
                  <c:v>CPG</c:v>
                </c:pt>
                <c:pt idx="1">
                  <c:v>Excell</c:v>
                </c:pt>
                <c:pt idx="2">
                  <c:v>IFED</c:v>
                </c:pt>
                <c:pt idx="3">
                  <c:v>NAFED</c:v>
                </c:pt>
                <c:pt idx="4">
                  <c:v>NESA</c:v>
                </c:pt>
                <c:pt idx="5">
                  <c:v>NexGen</c:v>
                </c:pt>
                <c:pt idx="6">
                  <c:v>NISSCO</c:v>
                </c:pt>
                <c:pt idx="7">
                  <c:v>PRIDE</c:v>
                </c:pt>
                <c:pt idx="8">
                  <c:v>SEFA</c:v>
                </c:pt>
              </c:strCache>
            </c:strRef>
          </c:cat>
          <c:val>
            <c:numRef>
              <c:f>Sheet1!$B$2:$B$10</c:f>
              <c:numCache>
                <c:formatCode>"$"#,##0</c:formatCode>
                <c:ptCount val="9"/>
                <c:pt idx="0">
                  <c:v>1826</c:v>
                </c:pt>
                <c:pt idx="1">
                  <c:v>549</c:v>
                </c:pt>
                <c:pt idx="2">
                  <c:v>1057</c:v>
                </c:pt>
                <c:pt idx="3">
                  <c:v>480</c:v>
                </c:pt>
                <c:pt idx="4">
                  <c:v>269</c:v>
                </c:pt>
                <c:pt idx="5">
                  <c:v>4202</c:v>
                </c:pt>
                <c:pt idx="6">
                  <c:v>335</c:v>
                </c:pt>
                <c:pt idx="7">
                  <c:v>703</c:v>
                </c:pt>
                <c:pt idx="8">
                  <c:v>2105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Percent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CPG</c:v>
                </c:pt>
                <c:pt idx="1">
                  <c:v>Excell</c:v>
                </c:pt>
                <c:pt idx="2">
                  <c:v>IFED</c:v>
                </c:pt>
                <c:pt idx="3">
                  <c:v>NAFED</c:v>
                </c:pt>
                <c:pt idx="4">
                  <c:v>NESA</c:v>
                </c:pt>
                <c:pt idx="5">
                  <c:v>NexGen</c:v>
                </c:pt>
                <c:pt idx="6">
                  <c:v>NISSCO</c:v>
                </c:pt>
                <c:pt idx="7">
                  <c:v>PRIDE</c:v>
                </c:pt>
                <c:pt idx="8">
                  <c:v>SEFA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0.0625</cdr:x>
      <cdr:y>0.53704</cdr:y>
    </cdr:from>
    <cdr:to>
      <cdr:x>0.23611</cdr:x>
      <cdr:y>0.85185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85800" y="2209800"/>
          <a:ext cx="1905000" cy="1295400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040" cy="467534"/>
          </a:xfrm>
          <a:prstGeom prst="rect">
            <a:avLst/>
          </a:prstGeom>
        </p:spPr>
        <p:txBody>
          <a:bodyPr vert="horz" lIns="88861" tIns="44431" rIns="88861" bIns="44431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500" y="1"/>
            <a:ext cx="3067040" cy="467534"/>
          </a:xfrm>
          <a:prstGeom prst="rect">
            <a:avLst/>
          </a:prstGeom>
        </p:spPr>
        <p:txBody>
          <a:bodyPr vert="horz" lIns="88861" tIns="44431" rIns="88861" bIns="44431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994"/>
            <a:ext cx="3067040" cy="467534"/>
          </a:xfrm>
          <a:prstGeom prst="rect">
            <a:avLst/>
          </a:prstGeom>
        </p:spPr>
        <p:txBody>
          <a:bodyPr vert="horz" lIns="88861" tIns="44431" rIns="88861" bIns="44431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500" y="8893994"/>
            <a:ext cx="3067040" cy="467534"/>
          </a:xfrm>
          <a:prstGeom prst="rect">
            <a:avLst/>
          </a:prstGeom>
        </p:spPr>
        <p:txBody>
          <a:bodyPr vert="horz" lIns="88861" tIns="44431" rIns="88861" bIns="44431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14AC743-C5A0-4A28-BD72-C54DDC381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811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040" cy="467534"/>
          </a:xfrm>
          <a:prstGeom prst="rect">
            <a:avLst/>
          </a:prstGeom>
        </p:spPr>
        <p:txBody>
          <a:bodyPr vert="horz" lIns="93935" tIns="46968" rIns="93935" bIns="46968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500" y="1"/>
            <a:ext cx="3067040" cy="467534"/>
          </a:xfrm>
          <a:prstGeom prst="rect">
            <a:avLst/>
          </a:prstGeom>
        </p:spPr>
        <p:txBody>
          <a:bodyPr vert="horz" lIns="93935" tIns="46968" rIns="93935" bIns="46968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38875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5" tIns="46968" rIns="93935" bIns="46968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15" y="4447771"/>
            <a:ext cx="5661046" cy="4212454"/>
          </a:xfrm>
          <a:prstGeom prst="rect">
            <a:avLst/>
          </a:prstGeom>
        </p:spPr>
        <p:txBody>
          <a:bodyPr vert="horz" lIns="93935" tIns="46968" rIns="93935" bIns="4696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994"/>
            <a:ext cx="3067040" cy="467534"/>
          </a:xfrm>
          <a:prstGeom prst="rect">
            <a:avLst/>
          </a:prstGeom>
        </p:spPr>
        <p:txBody>
          <a:bodyPr vert="horz" lIns="93935" tIns="46968" rIns="93935" bIns="46968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500" y="8893994"/>
            <a:ext cx="3067040" cy="467534"/>
          </a:xfrm>
          <a:prstGeom prst="rect">
            <a:avLst/>
          </a:prstGeom>
        </p:spPr>
        <p:txBody>
          <a:bodyPr vert="horz" lIns="93935" tIns="46968" rIns="93935" bIns="46968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DEBE7490-351E-4F4C-A5F7-D4BEA32AD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8055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9100" y="703263"/>
            <a:ext cx="6238875" cy="35099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1916" indent="-27766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0639" indent="-22212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54896" indent="-22212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99151" indent="-22212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43407" indent="-222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87663" indent="-222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31919" indent="-222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776175" indent="-222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1E98E8E-01EA-495D-97C0-945822BE8138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315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dollar signs be consistent and show in all columns? And 923 in the 2013 column</a:t>
            </a:r>
            <a:r>
              <a:rPr lang="en-US" baseline="0" dirty="0" smtClean="0"/>
              <a:t> is off center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BE7490-351E-4F4C-A5F7-D4BEA32ADA3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79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BE7490-351E-4F4C-A5F7-D4BEA32ADA3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3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BE7490-351E-4F4C-A5F7-D4BEA32ADA3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73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BE7490-351E-4F4C-A5F7-D4BEA32ADA3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73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Second sentence…grew combined or combined grew? I assumed the latter. Also, fix spacing between sales and 14.2%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BE7490-351E-4F4C-A5F7-D4BEA32ADA3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74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BE7490-351E-4F4C-A5F7-D4BEA32ADA3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93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BE7490-351E-4F4C-A5F7-D4BEA32ADA3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93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BE7490-351E-4F4C-A5F7-D4BEA32ADA3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79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BE7490-351E-4F4C-A5F7-D4BEA32ADA3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45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BE7490-351E-4F4C-A5F7-D4BEA32ADA3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07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BE7490-351E-4F4C-A5F7-D4BEA32ADA3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30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BE7490-351E-4F4C-A5F7-D4BEA32ADA3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30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FBB0-7A67-4247-8088-87AE48877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1FBAF-7C07-433D-B769-746EC4A8E6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11FC7-96AB-4E7B-B36E-7496F52574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80DF1-535F-4682-B8C9-71FD38067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C58B1-9496-4FA5-831D-CDFB94D812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32146-3BBE-4F7E-A4BF-47F26292B1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147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4BBB-54F3-4E2A-AD76-110A58427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8C1AA-5666-4411-8779-A5A4A7CBDF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63554-26AC-4385-948C-E0BEC26BE9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1651F-FD4E-40F2-83F6-642FEBF69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8CD8F-0EC3-44ED-9D14-2CD333BACD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DB9E9-69C6-4517-8FC3-1C5E3672B0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A3831-C3C8-4FC7-9443-401969ADB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45BF7-941B-4025-B81A-4791B93FA9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B794D-8C13-40CD-A6C8-7EF21DEF2E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28509-612E-4FAA-9391-AC17715B22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F3980-E9E8-4856-9CD6-AC646A5B9E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F5DC8-6C50-4E49-8A56-183DE59725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92D4D-33C3-439D-8738-3E5B41E82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DFBAB-65A4-447C-B3FC-1FB703B745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83C5-F8AA-47CD-8E2E-BBD3E06E8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147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1BBAF-BE35-404C-BD08-7CC3CB375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147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65A6-7C65-4A8A-8142-E50455255E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2A2D8-A7AF-4991-818E-86E359432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7A98A-C140-4A88-944B-A6C513B5DF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32AC3-BF1F-4C7D-A982-84603A331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AE0D0-431F-4AB3-B6B6-ACA3C0B8D8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CBA23-7461-4DFB-8701-12BF74792F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1382C-3425-4224-8007-2A0E4CB204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33B00-CE01-4E18-9182-6BF4F70F91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36A9A-92BC-4D28-A2FF-9E77B3D350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BB3FD-DC36-4946-8CA9-B9D5113C46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3D6DC-5997-44C4-9D61-2DDA0CDBC9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BCBCE-D0D9-4E26-B19D-40A255F104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4FB02-1134-4679-8597-B6753D725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18386-D07E-4ED6-9724-4B4EB73CE2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9566C-5AF2-4B7D-8A4D-280068F66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147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5E65C-CBC7-4C94-805B-7A0D387EDA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EAD95-A36F-4FFE-9E87-DE25CCDB8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0567E-127D-4375-B609-48292EE502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D4D7B-258F-415C-8FAD-683445E40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3D053-9D3D-4AC3-810F-891EBA75D4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071C0-41E2-4154-A7C8-960EFBB93C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9479-1906-4A73-A784-3A7E1709F5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146E0-C668-45DA-8238-A13AE0B42D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278A1-138E-4787-903C-83575CD55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615BE-80B5-41CD-9A9D-5A288CA0D8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FEAD8-09FB-455F-AB45-9FDC53732F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48F24-5C32-4701-B6CB-EA108595C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E2883-6254-467D-8C83-FF0B206C3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2DF95-CBD2-4A79-B4FC-1D0D9E311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72838-168A-45F0-8B7A-C28347A8E4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EFFCB-CCB3-4DBA-BEBC-9554D234D5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D9AE9-C3D6-4283-BCBF-8B1350A4B0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3200" y="6400801"/>
            <a:ext cx="6502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cs typeface="Arial" pitchFamily="34" charset="0"/>
              </a:rPr>
              <a:t>Foodservice Equipment Reports </a:t>
            </a:r>
            <a:r>
              <a:rPr lang="en-US" sz="1200" b="1" dirty="0">
                <a:cs typeface="Arial" pitchFamily="34" charset="0"/>
              </a:rPr>
              <a:t>©</a:t>
            </a:r>
            <a:r>
              <a:rPr lang="en-US" sz="1200" b="1" dirty="0" smtClean="0">
                <a:cs typeface="Arial" pitchFamily="34" charset="0"/>
              </a:rPr>
              <a:t>2017</a:t>
            </a:r>
            <a:endParaRPr lang="en-US" sz="1200" b="1" dirty="0"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3200" y="152400"/>
            <a:ext cx="117856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6000" y="6248401"/>
            <a:ext cx="711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86F38EE-EA04-4949-9CDD-87B7B3B68F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7" descr="President's PreviewC1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867400"/>
            <a:ext cx="16764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34" r:id="rId1"/>
    <p:sldLayoutId id="2147485735" r:id="rId2"/>
    <p:sldLayoutId id="2147485736" r:id="rId3"/>
    <p:sldLayoutId id="2147485737" r:id="rId4"/>
    <p:sldLayoutId id="2147485738" r:id="rId5"/>
    <p:sldLayoutId id="2147485782" r:id="rId6"/>
    <p:sldLayoutId id="2147485739" r:id="rId7"/>
    <p:sldLayoutId id="2147485740" r:id="rId8"/>
    <p:sldLayoutId id="2147485741" r:id="rId9"/>
    <p:sldLayoutId id="2147485742" r:id="rId10"/>
    <p:sldLayoutId id="2147485743" r:id="rId11"/>
    <p:sldLayoutId id="214748574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3200" y="6400801"/>
            <a:ext cx="6502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cs typeface="Arial" pitchFamily="34" charset="0"/>
              </a:rPr>
              <a:t>Foodservice Equipment Reports </a:t>
            </a:r>
            <a:r>
              <a:rPr lang="en-US" sz="1200" b="1" dirty="0">
                <a:cs typeface="Arial" pitchFamily="34" charset="0"/>
              </a:rPr>
              <a:t>©2010</a:t>
            </a:r>
          </a:p>
        </p:txBody>
      </p:sp>
      <p:pic>
        <p:nvPicPr>
          <p:cNvPr id="9219" name="Picture 7" descr="President's PreviewC1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384801" y="6094414"/>
            <a:ext cx="187536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03200" y="152400"/>
            <a:ext cx="117856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6000" y="6248401"/>
            <a:ext cx="711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5F353C6-BA36-4A5E-83B5-959B5829D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46" r:id="rId1"/>
    <p:sldLayoutId id="2147485747" r:id="rId2"/>
    <p:sldLayoutId id="2147485748" r:id="rId3"/>
    <p:sldLayoutId id="2147485749" r:id="rId4"/>
    <p:sldLayoutId id="2147485750" r:id="rId5"/>
    <p:sldLayoutId id="2147485784" r:id="rId6"/>
    <p:sldLayoutId id="2147485751" r:id="rId7"/>
    <p:sldLayoutId id="2147485752" r:id="rId8"/>
    <p:sldLayoutId id="2147485753" r:id="rId9"/>
    <p:sldLayoutId id="2147485754" r:id="rId10"/>
    <p:sldLayoutId id="2147485755" r:id="rId11"/>
    <p:sldLayoutId id="2147485756" r:id="rId12"/>
    <p:sldLayoutId id="2147485757" r:id="rId13"/>
    <p:sldLayoutId id="214748578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3200" y="6400801"/>
            <a:ext cx="6502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cs typeface="Arial" pitchFamily="34" charset="0"/>
              </a:rPr>
              <a:t>Foodservice Equipment Reports </a:t>
            </a:r>
            <a:r>
              <a:rPr lang="en-US" sz="1200" b="1" dirty="0">
                <a:cs typeface="Arial" pitchFamily="34" charset="0"/>
              </a:rPr>
              <a:t>©2010</a:t>
            </a:r>
          </a:p>
        </p:txBody>
      </p:sp>
      <p:pic>
        <p:nvPicPr>
          <p:cNvPr id="10243" name="Picture 7" descr="President's PreviewC1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384801" y="6094414"/>
            <a:ext cx="187536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03200" y="152400"/>
            <a:ext cx="117856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6000" y="6248401"/>
            <a:ext cx="711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6A4BFC9-544B-44DD-B460-37BA59B59D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58" r:id="rId1"/>
    <p:sldLayoutId id="2147485759" r:id="rId2"/>
    <p:sldLayoutId id="2147485760" r:id="rId3"/>
    <p:sldLayoutId id="2147485761" r:id="rId4"/>
    <p:sldLayoutId id="2147485762" r:id="rId5"/>
    <p:sldLayoutId id="2147485786" r:id="rId6"/>
    <p:sldLayoutId id="2147485763" r:id="rId7"/>
    <p:sldLayoutId id="2147485764" r:id="rId8"/>
    <p:sldLayoutId id="2147485765" r:id="rId9"/>
    <p:sldLayoutId id="2147485766" r:id="rId10"/>
    <p:sldLayoutId id="2147485767" r:id="rId11"/>
    <p:sldLayoutId id="2147485768" r:id="rId12"/>
    <p:sldLayoutId id="2147485769" r:id="rId13"/>
    <p:sldLayoutId id="214748578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3200" y="6400801"/>
            <a:ext cx="6502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cs typeface="Arial" pitchFamily="34" charset="0"/>
              </a:rPr>
              <a:t>Foodservice Equipment Reports </a:t>
            </a:r>
            <a:r>
              <a:rPr lang="en-US" sz="1200" b="1" dirty="0">
                <a:cs typeface="Arial" pitchFamily="34" charset="0"/>
              </a:rPr>
              <a:t>©2010</a:t>
            </a:r>
          </a:p>
        </p:txBody>
      </p:sp>
      <p:pic>
        <p:nvPicPr>
          <p:cNvPr id="11267" name="Picture 7" descr="President's PreviewC1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384801" y="6094414"/>
            <a:ext cx="187536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03200" y="152400"/>
            <a:ext cx="11785600" cy="6553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6000" y="6248401"/>
            <a:ext cx="711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E792826-8F9E-476D-B1D6-DE41010EBE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70" r:id="rId1"/>
    <p:sldLayoutId id="2147485771" r:id="rId2"/>
    <p:sldLayoutId id="2147485772" r:id="rId3"/>
    <p:sldLayoutId id="2147485773" r:id="rId4"/>
    <p:sldLayoutId id="2147485774" r:id="rId5"/>
    <p:sldLayoutId id="2147485788" r:id="rId6"/>
    <p:sldLayoutId id="2147485775" r:id="rId7"/>
    <p:sldLayoutId id="2147485776" r:id="rId8"/>
    <p:sldLayoutId id="2147485777" r:id="rId9"/>
    <p:sldLayoutId id="2147485778" r:id="rId10"/>
    <p:sldLayoutId id="2147485779" r:id="rId11"/>
    <p:sldLayoutId id="2147485780" r:id="rId12"/>
    <p:sldLayoutId id="2147485781" r:id="rId13"/>
    <p:sldLayoutId id="214748578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FD8DA01-6A09-48F8-B4CE-57CF2FD39C48}" type="slidenum">
              <a:rPr lang="en-US" smtClean="0">
                <a:latin typeface="Times New Roman" pitchFamily="18" charset="0"/>
              </a:rPr>
              <a:pPr eaLnBrk="1" hangingPunct="1"/>
              <a:t>1</a:t>
            </a:fld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447800"/>
            <a:ext cx="10972800" cy="3429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6000" dirty="0" smtClean="0">
                <a:ea typeface="ＭＳ Ｐゴシック" pitchFamily="34" charset="-128"/>
              </a:rPr>
              <a:t>The Top U.S. &amp; Canadian</a:t>
            </a:r>
            <a:br>
              <a:rPr lang="en-US" sz="6000" dirty="0" smtClean="0">
                <a:ea typeface="ＭＳ Ｐゴシック" pitchFamily="34" charset="-128"/>
              </a:rPr>
            </a:br>
            <a:r>
              <a:rPr lang="en-US" sz="6000" dirty="0" smtClean="0">
                <a:ea typeface="ＭＳ Ｐゴシック" pitchFamily="34" charset="-128"/>
              </a:rPr>
              <a:t>Equipment &amp; Supplies</a:t>
            </a:r>
            <a:br>
              <a:rPr lang="en-US" sz="6000" dirty="0" smtClean="0">
                <a:ea typeface="ＭＳ Ｐゴシック" pitchFamily="34" charset="-128"/>
              </a:rPr>
            </a:br>
            <a:r>
              <a:rPr lang="en-US" sz="6000" dirty="0" smtClean="0">
                <a:ea typeface="ＭＳ Ｐゴシック" pitchFamily="34" charset="-128"/>
              </a:rPr>
              <a:t>Dealers &amp; Distributors 2017</a:t>
            </a:r>
          </a:p>
        </p:txBody>
      </p:sp>
    </p:spTree>
    <p:extLst>
      <p:ext uri="{BB962C8B-B14F-4D97-AF65-F5344CB8AC3E}">
        <p14:creationId xmlns:p14="http://schemas.microsoft.com/office/powerpoint/2010/main" val="304374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</a:rPr>
              <a:t>FER 2017 Top Dealers: 18-34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828506"/>
              </p:ext>
            </p:extLst>
          </p:nvPr>
        </p:nvGraphicFramePr>
        <p:xfrm>
          <a:off x="711201" y="1320452"/>
          <a:ext cx="10871202" cy="4543434"/>
        </p:xfrm>
        <a:graphic>
          <a:graphicData uri="http://schemas.openxmlformats.org/drawingml/2006/table">
            <a:tbl>
              <a:tblPr/>
              <a:tblGrid>
                <a:gridCol w="626911"/>
                <a:gridCol w="4369376"/>
                <a:gridCol w="2037460"/>
                <a:gridCol w="1462792"/>
                <a:gridCol w="1462792"/>
                <a:gridCol w="911871"/>
              </a:tblGrid>
              <a:tr h="252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Rank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Company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City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 Revenue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 Revenue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 Change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Action 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Monterey Park, Calif.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$90,313,000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$76,978,000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17.3%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Hotel and Restaurant Supply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Meridian, Miss.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$85,332,191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$82,622,124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Chefs Toys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Fountain Valley, Calif.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$79,114,679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$69,555,291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13.7%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Sam Tell Cos., The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Farmingdale, N.Y.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$76,715,218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$69,728,405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Tundra Restaurant Supply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Boulder, Colo.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$69,434,000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$65,815,000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5.5%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Aydelott Equipment Inc.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Centerville, Ohio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$62,900,000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$54,400,000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15.6%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Atlanta Fixture &amp; 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Atlanta, Ga.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$57,954,000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$52,808,000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9.7%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Mobile Fixture and 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Mobile, Ala.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$56,099,424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$51,579,492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8.8%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Kittredge Equipment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Agawam, Mass.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$48,296,079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$47,276,690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2.2%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Myers Restaurant Supply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Santa Rosa, Calif.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$47,292,790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$37,026,794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27.7%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Beltram Foodservice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Tampa, Fla.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$46,654,000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$49,089,000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-5.0%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W. West Equipment &amp; Furnishings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Denver, Colo.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$38,371,244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$33,313,291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15.2%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Curtis Restaurant 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Springfield, Ore.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$34,643,000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$31,404,000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10.3%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State Restaurant 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Las Vegas, Nev.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$33,259,449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$33,231,400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0.1%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Birmingham Restaurant Supply (BRESCO)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Birmingham, Ala.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$31,803,820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$28,865,341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10.2%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Manning Brothers Food Service 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Athens, Ga.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$31,000,000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$25,000,000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24.0%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Rapids Contract and Design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Marion, </a:t>
                      </a:r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Iowa</a:t>
                      </a:r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$29,600,000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$21,500,000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37.7%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72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i="1" dirty="0" smtClean="0">
                <a:ea typeface="ＭＳ Ｐゴシック" pitchFamily="34" charset="-128"/>
              </a:rPr>
              <a:t>FER</a:t>
            </a:r>
            <a:r>
              <a:rPr lang="en-US" dirty="0" smtClean="0">
                <a:ea typeface="ＭＳ Ｐゴシック" pitchFamily="34" charset="-128"/>
              </a:rPr>
              <a:t> 2017 Top Dealers: 35-51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501768"/>
              </p:ext>
            </p:extLst>
          </p:nvPr>
        </p:nvGraphicFramePr>
        <p:xfrm>
          <a:off x="1016001" y="1275372"/>
          <a:ext cx="10058402" cy="4853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3543"/>
                <a:gridCol w="3564725"/>
                <a:gridCol w="2091481"/>
                <a:gridCol w="1543399"/>
                <a:gridCol w="1543399"/>
                <a:gridCol w="841855"/>
              </a:tblGrid>
              <a:tr h="240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Company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Headquarters City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  <a:r>
                        <a:rPr lang="en-US" sz="1400" b="1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Revenue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  <a:r>
                        <a:rPr lang="en-US" sz="1400" b="1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Revenue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Change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3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Boston Showcase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Newton, Mass.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$28,700,000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$28,500,000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0.7%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3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B&amp;J Peerless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Kansas City, Kan.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$27,613,492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$23,617,019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16.9%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3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Burkett Restaurant Equipment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Perrysburg, </a:t>
                      </a:r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Ohio</a:t>
                      </a:r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$27,199,660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$25,504,114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6.6%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Avanti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Costa Mesa, Calif.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$25,902,625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$23,433,166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10.5%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Amundson Commercial Kitchens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Oklahoma City, Okla.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$25,259,000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$15,400,000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64.0%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United Restaurant Equipment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Raleigh, N.C.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$24,347,721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$23,936,835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1.7%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Culinex (Plexus Co.)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Fargo, N.D.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$23,500,000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$21,100,000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11.4%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B&amp;G Restaurant Supply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Pittsfield, Mass.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$22,466,062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$19,621,120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14.5%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Warehouse Restaurant Supply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Waterbury, Conn.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$21,300,000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$24,600,000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-13.4%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Thompson &amp; Little Inc.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Fayetteville, N.C.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$21,289,606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$19,105,790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11.4%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L&amp;M Foodservice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Bullhead City, Ariz.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$19,771,700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$19,587,600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0.9%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Bintz Restaurant Supply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Salt Lake City, Utah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$18,743,651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$16,463,317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13.9%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Oswalt Restaurant Supply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Oklahoma City, Okla.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$18,400,000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$19,970,000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-7.9%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Breckenridge Kitchen Equipment and Design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Huron, Ohio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$18,130,558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$18,823,665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-3.7%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E. Friedman Associates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Brooklyn, N.Y.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$17,000,000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$16,000,000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6.3%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Curtis Restaurant Supply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Tulsa, Okla.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$16,493,000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$13,539,000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21.8%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Atlas Restaurant Supply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South Bend, Ind.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$16,150,000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$14,250,000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13.3%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73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i="1" dirty="0" smtClean="0">
                <a:ea typeface="ＭＳ Ｐゴシック" pitchFamily="34" charset="-128"/>
              </a:rPr>
              <a:t>FER</a:t>
            </a:r>
            <a:r>
              <a:rPr lang="en-US" dirty="0" smtClean="0">
                <a:ea typeface="ＭＳ Ｐゴシック" pitchFamily="34" charset="-128"/>
              </a:rPr>
              <a:t> 2016 Top Dealers: 52-57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140216"/>
              </p:ext>
            </p:extLst>
          </p:nvPr>
        </p:nvGraphicFramePr>
        <p:xfrm>
          <a:off x="1016001" y="1054766"/>
          <a:ext cx="10058402" cy="4853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3543"/>
                <a:gridCol w="3564725"/>
                <a:gridCol w="2091481"/>
                <a:gridCol w="1543399"/>
                <a:gridCol w="1543399"/>
                <a:gridCol w="841855"/>
              </a:tblGrid>
              <a:tr h="240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Company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Headquarters City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  <a:r>
                        <a:rPr lang="en-US" sz="1400" b="1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Revenue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r>
                        <a:rPr lang="en-US" sz="1400" b="1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Revenue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Change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33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Dean Supply Co.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Cleveland, Ohio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$16,100,000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$15,200,000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5.9%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3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Bezac Equipment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Youngstown, Ohio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$15,321,885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$11,699,067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31.0%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3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Alto-Hartley Inc.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Alexandria, Va.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$14,247,692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$16,457,630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-13.4%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FRS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Charleston, S.C.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$13,631,200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$13,294,000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2.5%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United Restaurant Supply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Colorado Springs, Colo.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$12,344,785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$12,404,827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-0.5%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Hiawatha Chef Supply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Escanaba, Mich.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$1,901,275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$1,723,262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10.3%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  <a:tr h="240255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52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i="1" dirty="0" smtClean="0">
                <a:ea typeface="ＭＳ Ｐゴシック" pitchFamily="34" charset="-128"/>
              </a:rPr>
              <a:t>FER </a:t>
            </a:r>
            <a:r>
              <a:rPr lang="en-US" dirty="0" smtClean="0">
                <a:ea typeface="ＭＳ Ｐゴシック" pitchFamily="34" charset="-128"/>
              </a:rPr>
              <a:t>100 Large Dealers Ranked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143000"/>
            <a:ext cx="109728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ea typeface="ＭＳ Ｐゴシック" pitchFamily="34" charset="-128"/>
              </a:rPr>
              <a:t>On the slides that follow, we rank all dealers regardless of verification status.</a:t>
            </a:r>
          </a:p>
          <a:p>
            <a:r>
              <a:rPr lang="en-US" sz="2400" dirty="0" smtClean="0">
                <a:ea typeface="ＭＳ Ｐゴシック" pitchFamily="34" charset="-128"/>
              </a:rPr>
              <a:t>All who verified or reported are ranked, regardless of volume. Then we added other larger dealers, who either reported without verifying or were estimated.</a:t>
            </a:r>
          </a:p>
          <a:p>
            <a:r>
              <a:rPr lang="en-US" sz="2400" dirty="0" smtClean="0">
                <a:ea typeface="ＭＳ Ｐゴシック" pitchFamily="34" charset="-128"/>
              </a:rPr>
              <a:t>Their combined 2016 sales volume: $9.063 billion, up from $7.885 billion in 2015, a 14.9% increase, up from 2015’s 11.1% gain for the </a:t>
            </a:r>
            <a:r>
              <a:rPr lang="en-US" sz="2400" i="1" dirty="0" smtClean="0">
                <a:ea typeface="ＭＳ Ｐゴシック" pitchFamily="34" charset="-128"/>
              </a:rPr>
              <a:t>FER </a:t>
            </a:r>
            <a:r>
              <a:rPr lang="en-US" sz="2400" dirty="0">
                <a:ea typeface="ＭＳ Ｐゴシック" pitchFamily="34" charset="-128"/>
              </a:rPr>
              <a:t>T</a:t>
            </a:r>
            <a:r>
              <a:rPr lang="en-US" sz="2400" dirty="0" smtClean="0">
                <a:ea typeface="ＭＳ Ｐゴシック" pitchFamily="34" charset="-128"/>
              </a:rPr>
              <a:t>op 100.</a:t>
            </a:r>
          </a:p>
          <a:p>
            <a:r>
              <a:rPr lang="en-US" sz="2400" dirty="0" smtClean="0">
                <a:ea typeface="ＭＳ Ｐゴシック" pitchFamily="34" charset="-128"/>
              </a:rPr>
              <a:t>In </a:t>
            </a:r>
            <a:r>
              <a:rPr lang="en-US" sz="2400" dirty="0">
                <a:ea typeface="ＭＳ Ｐゴシック" pitchFamily="34" charset="-128"/>
              </a:rPr>
              <a:t>comparison, </a:t>
            </a:r>
            <a:r>
              <a:rPr lang="en-US" sz="2400" i="1" dirty="0">
                <a:ea typeface="ＭＳ Ｐゴシック" pitchFamily="34" charset="-128"/>
              </a:rPr>
              <a:t>FE&amp;S </a:t>
            </a:r>
            <a:r>
              <a:rPr lang="en-US" sz="2400" dirty="0">
                <a:ea typeface="ＭＳ Ｐゴシック" pitchFamily="34" charset="-128"/>
              </a:rPr>
              <a:t>Distribution Giants grew </a:t>
            </a:r>
            <a:r>
              <a:rPr lang="en-US" sz="2400" dirty="0" smtClean="0">
                <a:ea typeface="ＭＳ Ｐゴシック" pitchFamily="34" charset="-128"/>
              </a:rPr>
              <a:t>16 </a:t>
            </a:r>
            <a:r>
              <a:rPr lang="en-US" sz="2400" dirty="0">
                <a:ea typeface="ＭＳ Ｐゴシック" pitchFamily="34" charset="-128"/>
              </a:rPr>
              <a:t>sales </a:t>
            </a:r>
            <a:r>
              <a:rPr lang="en-US" sz="2400" dirty="0" smtClean="0">
                <a:ea typeface="ＭＳ Ｐゴシック" pitchFamily="34" charset="-128"/>
              </a:rPr>
              <a:t>to $9.008 billion, up 14.8%.</a:t>
            </a:r>
          </a:p>
          <a:p>
            <a:r>
              <a:rPr lang="en-US" sz="2400" dirty="0" smtClean="0">
                <a:ea typeface="ＭＳ Ｐゴシック" pitchFamily="34" charset="-128"/>
              </a:rPr>
              <a:t>Among fast-growing dealers who reported or were estimated are bid specialist Lace Foodservice, up 82%; chain specialist EVI, up 50%; Douglas Equipment with a 40% gain; Kirby Restaurant Supply, up 39%; and Smith &amp; Greene, which grew 35%.</a:t>
            </a:r>
          </a:p>
          <a:p>
            <a:r>
              <a:rPr lang="en-US" sz="2400" dirty="0" smtClean="0">
                <a:ea typeface="ＭＳ Ｐゴシック" pitchFamily="34" charset="-128"/>
              </a:rPr>
              <a:t>A dealer to keep an eye on: BHS Foodservice Solutions, formerly Buffalo Hotel Supply, up 25%, thanks in part to the acquisition of Innovative Restaurant Supply in 2016. In April this year, it purchased H. Weiss Co of Armonk, N.Y.</a:t>
            </a:r>
          </a:p>
        </p:txBody>
      </p:sp>
    </p:spTree>
    <p:extLst>
      <p:ext uri="{BB962C8B-B14F-4D97-AF65-F5344CB8AC3E}">
        <p14:creationId xmlns:p14="http://schemas.microsoft.com/office/powerpoint/2010/main" val="349589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i="1" dirty="0" smtClean="0">
                <a:ea typeface="ＭＳ Ｐゴシック" pitchFamily="34" charset="-128"/>
              </a:rPr>
              <a:t>FER</a:t>
            </a:r>
            <a:r>
              <a:rPr lang="en-US" dirty="0" smtClean="0">
                <a:ea typeface="ＭＳ Ｐゴシック" pitchFamily="34" charset="-128"/>
              </a:rPr>
              <a:t> 100 Dealers Ranked, 1-15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774883"/>
              </p:ext>
            </p:extLst>
          </p:nvPr>
        </p:nvGraphicFramePr>
        <p:xfrm>
          <a:off x="1320801" y="1221097"/>
          <a:ext cx="9550402" cy="4572004"/>
        </p:xfrm>
        <a:graphic>
          <a:graphicData uri="http://schemas.openxmlformats.org/drawingml/2006/table">
            <a:tbl>
              <a:tblPr/>
              <a:tblGrid>
                <a:gridCol w="610487"/>
                <a:gridCol w="4347397"/>
                <a:gridCol w="1984079"/>
                <a:gridCol w="1257971"/>
                <a:gridCol w="1350468"/>
              </a:tblGrid>
              <a:tr h="2991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Rank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Company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Headquarters City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TriMark USA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South Attleboro, Mass.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$1,513,000,000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$1,165,000,000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Clark Associates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Lancaster, </a:t>
                      </a:r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Pa.</a:t>
                      </a:r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$906,000,000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$632,450,000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Edward Don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Woodridge, Ill.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$848,850,000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$789,789,000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Wasserstrom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Colombus, Ohio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$652,000,000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$640,000,000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Boelter Companies, The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Waukesha, Wis.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$361,105,000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$306,000,000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Singer 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Elverson, Penn.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$294,083,443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$267,518,681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Bargreen Ellingson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Tacoma, Wash.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$255,000,000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$223,000,000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Hockenbergs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Omaha, Neb.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$194,688,513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$185,293,305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Hubert Co.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Harrison, Ohio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$177,600,000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$179,100,000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Stafford Smith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Kalamazoo, </a:t>
                      </a:r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Mich.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$160,980,000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$149,340,000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Mission Restaurant Supply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San Antonio, Tex.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$132,500,000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$112,400,000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Central Restaurant Products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Indianapolis, Ind.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$131,000,000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$116,040,000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Duray/Baring/J.F. Duncan Industries**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Downey, Calif.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$121,000,000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$110,000,000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Johnson-Lancaster and Associates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Clearwater, Fla.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$116,000,000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$106,500,000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Ace Mart Restaurant Supply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San Antonio, Tex.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$114,641,896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$111,298,061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48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i="1" dirty="0">
                <a:ea typeface="ＭＳ Ｐゴシック" pitchFamily="34" charset="-128"/>
              </a:rPr>
              <a:t>FER</a:t>
            </a:r>
            <a:r>
              <a:rPr lang="en-US" dirty="0">
                <a:ea typeface="ＭＳ Ｐゴシック" pitchFamily="34" charset="-128"/>
              </a:rPr>
              <a:t> 100 Dealers </a:t>
            </a:r>
            <a:r>
              <a:rPr lang="en-US" dirty="0" smtClean="0">
                <a:ea typeface="ＭＳ Ｐゴシック" pitchFamily="34" charset="-128"/>
              </a:rPr>
              <a:t>Ranked, 16-30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683210"/>
              </p:ext>
            </p:extLst>
          </p:nvPr>
        </p:nvGraphicFramePr>
        <p:xfrm>
          <a:off x="1320801" y="1219209"/>
          <a:ext cx="9550402" cy="4572004"/>
        </p:xfrm>
        <a:graphic>
          <a:graphicData uri="http://schemas.openxmlformats.org/drawingml/2006/table">
            <a:tbl>
              <a:tblPr/>
              <a:tblGrid>
                <a:gridCol w="610487"/>
                <a:gridCol w="4347397"/>
                <a:gridCol w="1984079"/>
                <a:gridCol w="1257971"/>
                <a:gridCol w="1350468"/>
              </a:tblGrid>
              <a:tr h="2991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Rank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Company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Headquarters City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C&amp;T Design Equipment Co.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Indianapolis, Ind.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$107,747,885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$121,209,704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QualServ Solutions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Fort Smith, Ark.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$100,767,000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$87,942,000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Concept Services*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Austin, Texas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$95,000,000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$90,000,000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KaTom Restaurant Supply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Kodak, Tenn.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$94,533,612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$66,015,931</a:t>
                      </a:r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Action 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Monterey Park, Calif.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$90,313,000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$76,978,000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Hotel and Restaurant Supply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Meridian, Miss.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$85,332,191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$82,622,124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Chefs Toys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Fountain Valley, Calif.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$79,114,679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$69,555,291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Smith &amp; Greene**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Kent, Wash.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$78,500,000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$58,200,000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Sam Tell Cos., The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Farmingdale, N.Y.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$76,715,218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$69,728,405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East Bay Restaurant Supply*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Oakland, Calif.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$74,000,000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$70,000,000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Tundra Restaurant Supply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Boulder, Colo.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$69,434,000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$65,815,000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Restaurant Equippers*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Columbus, Ohio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$68,000,000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$65,000,000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Aydelott Equipment Inc.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Centerville, Ohio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$62,900,000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$54,400,000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General Hotel and Restaurant Supply*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Miami Lakes, Fla.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$61,000,000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$59,000,000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Atlanta Fixture &amp; 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Atlanta, Ga.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$57,954,000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$52,808,000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84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i="1" dirty="0" smtClean="0">
                <a:ea typeface="ＭＳ Ｐゴシック" pitchFamily="34" charset="-128"/>
              </a:rPr>
              <a:t>FER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100 Dealers Ranked, </a:t>
            </a:r>
            <a:r>
              <a:rPr lang="en-US" dirty="0" smtClean="0">
                <a:ea typeface="ＭＳ Ｐゴシック" pitchFamily="34" charset="-128"/>
              </a:rPr>
              <a:t>31-45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293606"/>
              </p:ext>
            </p:extLst>
          </p:nvPr>
        </p:nvGraphicFramePr>
        <p:xfrm>
          <a:off x="1295400" y="1219200"/>
          <a:ext cx="9550402" cy="4572004"/>
        </p:xfrm>
        <a:graphic>
          <a:graphicData uri="http://schemas.openxmlformats.org/drawingml/2006/table">
            <a:tbl>
              <a:tblPr/>
              <a:tblGrid>
                <a:gridCol w="610487"/>
                <a:gridCol w="4347397"/>
                <a:gridCol w="1984079"/>
                <a:gridCol w="1257971"/>
                <a:gridCol w="1350468"/>
              </a:tblGrid>
              <a:tr h="2991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Rank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Company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Headquarters City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Mobile Fixture and 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Mobile, Ala.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$56,099,424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$51,579,492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Culinary Depot**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Monsey, N.Y.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$56,000,000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$41,000,000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Great Lakes Hotel Supply**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Detroit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$54,800,000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$53,500,000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Kittredge Equipment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Agawam, Mass.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$48,296,079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$47,276,690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Myers Restaurant Supply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Santa Rosa, Calif.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$47,292,790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$37,026,794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Beltram Foodservice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Tampa, Fla.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$46,654,000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$49,089,000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Best Restaurant Equipment &amp; Design*V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Columbus, Ohio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$45,000,000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$47,276,690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Arizona Restaurant Supply*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Tucson, Ariz.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$42,000,000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$41,000,000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Fortier, Inc.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Conway, Ark.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$41,630,000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$37,800,000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Kirby Restaurant Supply**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Longview, Texas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$40,000,000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$28,700,000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Classic Restaurant Supply*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Hartford, Conn.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$39,500,000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$32,650,000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EVI*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Glenelg, Md.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$39,000,000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$26,000,000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W. West Equipment &amp; Furnishings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Denver, Colo.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$38,371,244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$33,313,291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Ford Hotel Supply*V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St. Louis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$36,000,000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$31,000,000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Kamran*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Santa Barbara, Calif.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$36,000,000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$35,000,000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76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i="1" dirty="0" smtClean="0">
                <a:ea typeface="ＭＳ Ｐゴシック" pitchFamily="34" charset="-128"/>
              </a:rPr>
              <a:t>FER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100 Dealers Ranked, 46-60</a:t>
            </a: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963133"/>
              </p:ext>
            </p:extLst>
          </p:nvPr>
        </p:nvGraphicFramePr>
        <p:xfrm>
          <a:off x="1295400" y="1198419"/>
          <a:ext cx="9550402" cy="4572004"/>
        </p:xfrm>
        <a:graphic>
          <a:graphicData uri="http://schemas.openxmlformats.org/drawingml/2006/table">
            <a:tbl>
              <a:tblPr/>
              <a:tblGrid>
                <a:gridCol w="610487"/>
                <a:gridCol w="4347397"/>
                <a:gridCol w="1984079"/>
                <a:gridCol w="1257971"/>
                <a:gridCol w="1350468"/>
              </a:tblGrid>
              <a:tr h="2991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Rank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Company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Headquarters City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Ashland Equipment**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Belcamp, Md.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$35,000,000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$26,220,000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National Restaurant Supply*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El Paso, Texas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$35,000,000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$33,000,000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ZESCO Products*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Indianapolis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$35,000,000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$33,500,000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Curtis Restaurant 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Springfield, Ore.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$34,643,000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$31,404,000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State Restaurant 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Las Vegas, Nev.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$33,259,449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$33,231,400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BHS Foodservice Solutions*V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Buffalo, N.Y.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$33,000,000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$26,500,000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ACityDiscount Restaurant Equipment**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Norcross, Ga.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$32,700,000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$29,280,000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Birmingham Restaurant Supply (BRESCO)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Birmingham, Ala.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$31,803,820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$28,865,341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Manning Brothers Food Service 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Athens, Ga.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$31,000,000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$25,000,000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Dykes Restaurant Supply**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Huntsville, Ala.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$30,500,000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$26,200,000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Rapids Contract and Design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Marion, </a:t>
                      </a:r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Iowa</a:t>
                      </a:r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$29,600,000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$21,500,000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Boston Showcase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Newton, Mass.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$28,700,000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$28,500,000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Alack Refrigeration*V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Hammond, La.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$28,500,000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$27,000,000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H. Weiss Co.**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Armonk, N.Y.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$28,000,000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$29,000,000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B&amp;J Peerless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Kansas City, Kan.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$27,613,492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$23,617,019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i="1" dirty="0" smtClean="0">
                <a:ea typeface="ＭＳ Ｐゴシック" pitchFamily="34" charset="-128"/>
              </a:rPr>
              <a:t>FER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100 Dealers Ranked, 61-75</a:t>
            </a: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065972"/>
              </p:ext>
            </p:extLst>
          </p:nvPr>
        </p:nvGraphicFramePr>
        <p:xfrm>
          <a:off x="1320801" y="1219200"/>
          <a:ext cx="9550402" cy="4572004"/>
        </p:xfrm>
        <a:graphic>
          <a:graphicData uri="http://schemas.openxmlformats.org/drawingml/2006/table">
            <a:tbl>
              <a:tblPr/>
              <a:tblGrid>
                <a:gridCol w="610487"/>
                <a:gridCol w="4347397"/>
                <a:gridCol w="1984079"/>
                <a:gridCol w="1257971"/>
                <a:gridCol w="1350468"/>
              </a:tblGrid>
              <a:tr h="2991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Rank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Company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Headquarters City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Burkett Restaurant 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Perrysburg, </a:t>
                      </a:r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Ohio</a:t>
                      </a:r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$27,199,660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$25,504,114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Avanti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Costa Mesa, Calif.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$25,902,625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$23,433,166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Amundson Commercial Kitchens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Oklahoma City, Okla.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$25,259,000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$15,400,000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Douglas Equipment*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Bluefield, W. Va.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$24,500,000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$17,500,000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United Restaurant 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Raleigh, N.C.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$24,347,721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$23,936,835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RESCO Restaurant &amp; Store 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Salt Lake City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$24,000,000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$22,000,000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Culinex (Plexus Co.)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Fargo, N.D.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$23,500,000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$21,100,000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Calico Industries*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Annapolis Junction, Md.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$23,000,000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$25,000,000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Trendco Supply*V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Batavia, Ohio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$22,650,000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$23,100,000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B&amp;G Restaurant Supply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Pittsfield, Mass.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$22,466,062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$19,621,120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Cook's Direct**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Warrenville, Ill.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$22,090,000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$17,920,000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International Restaurant Distributors*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Apoka, Fla.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$22,000,000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$21,000,000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Warehouse Restaurant Supply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Waterbury, Conn.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$21,300,000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$24,600,000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Thompson &amp; Little Inc.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Fayetteville, N.C.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$21,289,606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$19,105,790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Restaurant Equipment World**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Orlando, Fla.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$20,200,000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$19,800,000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i="1" dirty="0" smtClean="0">
                <a:ea typeface="ＭＳ Ｐゴシック" pitchFamily="34" charset="-128"/>
              </a:rPr>
              <a:t>FER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100 Dealers Ranked, 76-90</a:t>
            </a: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056697"/>
              </p:ext>
            </p:extLst>
          </p:nvPr>
        </p:nvGraphicFramePr>
        <p:xfrm>
          <a:off x="1320801" y="1219200"/>
          <a:ext cx="9550402" cy="4572004"/>
        </p:xfrm>
        <a:graphic>
          <a:graphicData uri="http://schemas.openxmlformats.org/drawingml/2006/table">
            <a:tbl>
              <a:tblPr/>
              <a:tblGrid>
                <a:gridCol w="610487"/>
                <a:gridCol w="4347397"/>
                <a:gridCol w="1984079"/>
                <a:gridCol w="1257971"/>
                <a:gridCol w="1350468"/>
              </a:tblGrid>
              <a:tr h="2991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Rank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Company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Headquarters City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L&amp;M Foodservice*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Bullhead City, Ariz.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$19,771,700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$19,587,600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Bintz Restaurant Supply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Salt Lake City, Utah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$18,743,651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$16,463,317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Oswalt Restaurant Supply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Oklahoma City, Okla.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$18,400,000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$19,970,000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Breckenridge Kitchen Equipment and Design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Huron, Ohio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$18,130,558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$18,823,665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Lonestar Restaurant Supply**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Austin, Texas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$18,000,000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$18,500,000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Lace Foodservice*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Miami, Fla.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$17,880,000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$9,820,000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Crest Foodservice Equipment**V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Virginia Beach, Va.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$17,390,868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$16,000,000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Bar Boy Products*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Farmingdale, N.Y.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$17,200,000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$16,300,000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E. Friedman Associates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Brooklyn, N.Y.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$17,000,000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$16,000,000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Jean's </a:t>
                      </a:r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Restaurant </a:t>
                      </a:r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Supply*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Corpus Christe, Texas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$17,000,000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$16,300,000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Gold Star Products**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Oak Park, Mich.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$16,500,000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$17,000,000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Curtis Restaurant Supply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Tulsa, Okla.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$16,493,000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$13,539,000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Atlas Restaurant Supply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South Bend, Ind.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$16,150,000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$14,250,000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Dean Supply Co.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Cleveland, Ohio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$16,100,000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$15,200,000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82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ea typeface="ＭＳ Ｐゴシック" pitchFamily="34" charset="-128"/>
              </a:rPr>
              <a:t>Top Dealers &amp; Distributors—Overview &amp; Trends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295400"/>
            <a:ext cx="10972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600" dirty="0" smtClean="0">
                <a:ea typeface="ＭＳ Ｐゴシック" pitchFamily="34" charset="-128"/>
              </a:rPr>
              <a:t>This year we continue our analysis of the leading dealers and distributors of foodservice equipment and supplies in the U.S. and Canada.</a:t>
            </a:r>
          </a:p>
          <a:p>
            <a:r>
              <a:rPr lang="en-US" sz="2600" dirty="0" smtClean="0">
                <a:ea typeface="ＭＳ Ｐゴシック" pitchFamily="34" charset="-128"/>
              </a:rPr>
              <a:t>We first look at our annual ranking of </a:t>
            </a:r>
            <a:r>
              <a:rPr lang="en-US" sz="2600" i="1" dirty="0" smtClean="0">
                <a:ea typeface="ＭＳ Ｐゴシック" pitchFamily="34" charset="-128"/>
              </a:rPr>
              <a:t>FER</a:t>
            </a:r>
            <a:r>
              <a:rPr lang="en-US" sz="2600" dirty="0" smtClean="0">
                <a:ea typeface="ＭＳ Ｐゴシック" pitchFamily="34" charset="-128"/>
              </a:rPr>
              <a:t> Top Dealers, dealers that verify their volume with a CPA’s </a:t>
            </a:r>
            <a:r>
              <a:rPr lang="en-US" sz="2600" dirty="0">
                <a:ea typeface="ＭＳ Ｐゴシック" pitchFamily="34" charset="-128"/>
              </a:rPr>
              <a:t>or independent </a:t>
            </a:r>
            <a:r>
              <a:rPr lang="en-US" sz="2600" dirty="0" smtClean="0">
                <a:ea typeface="ＭＳ Ｐゴシック" pitchFamily="34" charset="-128"/>
              </a:rPr>
              <a:t>accountant’</a:t>
            </a:r>
            <a:r>
              <a:rPr lang="en-US" altLang="ja-JP" sz="2600" dirty="0" smtClean="0">
                <a:ea typeface="ＭＳ Ｐゴシック" pitchFamily="34" charset="-128"/>
              </a:rPr>
              <a:t>s signature.</a:t>
            </a:r>
          </a:p>
          <a:p>
            <a:r>
              <a:rPr lang="en-US" sz="2600" dirty="0" smtClean="0">
                <a:ea typeface="ＭＳ Ｐゴシック" pitchFamily="34" charset="-128"/>
              </a:rPr>
              <a:t>We then detail our ranking of all leading dealers, regardless of whether they verify, our </a:t>
            </a:r>
            <a:r>
              <a:rPr lang="en-US" sz="2600" i="1" dirty="0" smtClean="0">
                <a:ea typeface="ＭＳ Ｐゴシック" pitchFamily="34" charset="-128"/>
              </a:rPr>
              <a:t>FER </a:t>
            </a:r>
            <a:r>
              <a:rPr lang="en-US" sz="2600" dirty="0" smtClean="0">
                <a:ea typeface="ＭＳ Ｐゴシック" pitchFamily="34" charset="-128"/>
              </a:rPr>
              <a:t>100 Dealers list.</a:t>
            </a:r>
          </a:p>
          <a:p>
            <a:r>
              <a:rPr lang="en-US" sz="2600" dirty="0" smtClean="0">
                <a:ea typeface="ＭＳ Ｐゴシック" pitchFamily="34" charset="-128"/>
              </a:rPr>
              <a:t>We analyze and rank leading Canadian dealers.</a:t>
            </a:r>
          </a:p>
          <a:p>
            <a:r>
              <a:rPr lang="en-US" sz="2600" dirty="0" smtClean="0">
                <a:ea typeface="ＭＳ Ｐゴシック" pitchFamily="34" charset="-128"/>
              </a:rPr>
              <a:t>We expand again our listings of broadline distributors to include estimates of E&amp;S sales for companies such as Amazon, Staples and Costco.</a:t>
            </a:r>
          </a:p>
          <a:p>
            <a:r>
              <a:rPr lang="en-US" sz="2600" dirty="0" smtClean="0">
                <a:ea typeface="ＭＳ Ｐゴシック" pitchFamily="34" charset="-128"/>
              </a:rPr>
              <a:t>And we continue our extensive analysis of the volume and configurations of dealer buying groups. </a:t>
            </a:r>
          </a:p>
        </p:txBody>
      </p:sp>
    </p:spTree>
    <p:extLst>
      <p:ext uri="{BB962C8B-B14F-4D97-AF65-F5344CB8AC3E}">
        <p14:creationId xmlns:p14="http://schemas.microsoft.com/office/powerpoint/2010/main" val="261045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i="1" dirty="0" smtClean="0">
                <a:ea typeface="ＭＳ Ｐゴシック" pitchFamily="34" charset="-128"/>
              </a:rPr>
              <a:t>FER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100 Dealers Ranked, 91-100</a:t>
            </a: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119363"/>
              </p:ext>
            </p:extLst>
          </p:nvPr>
        </p:nvGraphicFramePr>
        <p:xfrm>
          <a:off x="1320801" y="1219200"/>
          <a:ext cx="9550402" cy="6017774"/>
        </p:xfrm>
        <a:graphic>
          <a:graphicData uri="http://schemas.openxmlformats.org/drawingml/2006/table">
            <a:tbl>
              <a:tblPr/>
              <a:tblGrid>
                <a:gridCol w="610487"/>
                <a:gridCol w="4347397"/>
                <a:gridCol w="1984079"/>
                <a:gridCol w="1257971"/>
                <a:gridCol w="1350468"/>
              </a:tblGrid>
              <a:tr h="29910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Rank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Company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Headquarters City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Bezac 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Youngstown, Ohio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$15,321,885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$11,699,067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Ballantine Equipment*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Greenville, S.C.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$15,100,000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$14,150,000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Serv-U*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Champaign, Ill.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$15,000,000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$15,000,000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Economy Restaurant Equipment**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San Marcos, Calif.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$14,900,000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$14,750,000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Budget Restaurant Supply*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Houston, Texas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$14,700,000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$12,800,000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Harbour Food Service Equipment**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Chelsea, Mass.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$14,650,000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$13,250,000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Alto-Hartley Inc.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Alexandria, </a:t>
                      </a:r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Va.</a:t>
                      </a:r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$14,247,692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$16,457,630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FRS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Charleston, S.C.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$13,631,200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$13,294,000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United Restaurant Supply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Colorado Springs, Colo.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$12,344,785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$12,404,827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Hiawatha Chef Supply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Escanaba, Mich.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$1,901,275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$1,723,262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 Dealer verified volume. * Volume estimated by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Foodservice 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Equipment</a:t>
                      </a:r>
                      <a:r>
                        <a:rPr lang="en-US" sz="11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**Volume reported by dealer, but not verified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dealers with more than $12.5 million in sales in 2016: 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Eastern Bakers Supply: $14.7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Curran-Taylor: $14.4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DePalo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&amp; Sons: $14.0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NOLA Restaurant Supply &amp; Design: $13.5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Hotel Supply Warehouse: $12.7</a:t>
                      </a:r>
                    </a:p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6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83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10972800" cy="1143000"/>
          </a:xfrm>
        </p:spPr>
        <p:txBody>
          <a:bodyPr/>
          <a:lstStyle/>
          <a:p>
            <a:r>
              <a:rPr lang="en-US" dirty="0" smtClean="0"/>
              <a:t>Canadian Dealers &amp; Broadline Distributors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572000"/>
          </a:xfrm>
        </p:spPr>
        <p:txBody>
          <a:bodyPr/>
          <a:lstStyle/>
          <a:p>
            <a:r>
              <a:rPr lang="en-US" sz="2600" dirty="0" smtClean="0"/>
              <a:t>The Canadian distribution market was also roiled last year by a big merger.</a:t>
            </a:r>
          </a:p>
          <a:p>
            <a:r>
              <a:rPr lang="en-US" sz="2600" dirty="0" smtClean="0"/>
              <a:t>Blue Point Capital Partners bought market leader Hendrix late year and put it together with number two dealer Russell, which it already owned.</a:t>
            </a:r>
          </a:p>
          <a:p>
            <a:r>
              <a:rPr lang="en-US" sz="2600" dirty="0" smtClean="0"/>
              <a:t>The combined company had volume of more than $250 million Canadian in 2016, and, according to CEO Larry Vander Barren,  25% market share.</a:t>
            </a:r>
          </a:p>
          <a:p>
            <a:r>
              <a:rPr lang="en-US" sz="2600" dirty="0" smtClean="0"/>
              <a:t>Early this year, Blue Point also acquired Quebec parts and service provider </a:t>
            </a:r>
            <a:r>
              <a:rPr lang="en-US" sz="2600" dirty="0" err="1" smtClean="0"/>
              <a:t>Guitech</a:t>
            </a:r>
            <a:r>
              <a:rPr lang="en-US" sz="2600" dirty="0" smtClean="0"/>
              <a:t> Services.</a:t>
            </a:r>
          </a:p>
          <a:p>
            <a:r>
              <a:rPr lang="en-US" sz="2600" dirty="0" smtClean="0"/>
              <a:t>Growth of most other Canadian dealers was moderate though Doyen Cuisine of Quebec City posted 8.5% verified growth.</a:t>
            </a:r>
          </a:p>
          <a:p>
            <a:r>
              <a:rPr lang="en-US" sz="2600" dirty="0" smtClean="0"/>
              <a:t>One interesting factor in Canadian E&amp;S distribution: no prominent internet player, though Nella Group has the </a:t>
            </a:r>
            <a:r>
              <a:rPr lang="en-US" sz="2600" dirty="0" err="1" smtClean="0"/>
              <a:t>Zabuco</a:t>
            </a:r>
            <a:r>
              <a:rPr lang="en-US" sz="2600" dirty="0" smtClean="0"/>
              <a:t> internet brand. </a:t>
            </a:r>
          </a:p>
        </p:txBody>
      </p:sp>
    </p:spTree>
    <p:extLst>
      <p:ext uri="{BB962C8B-B14F-4D97-AF65-F5344CB8AC3E}">
        <p14:creationId xmlns:p14="http://schemas.microsoft.com/office/powerpoint/2010/main" val="38356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10972800" cy="1143000"/>
          </a:xfrm>
        </p:spPr>
        <p:txBody>
          <a:bodyPr/>
          <a:lstStyle/>
          <a:p>
            <a:r>
              <a:rPr lang="en-US" dirty="0" smtClean="0"/>
              <a:t>Canadian Dealers &amp; Broadline Distributors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10972800" cy="4572000"/>
          </a:xfrm>
        </p:spPr>
        <p:txBody>
          <a:bodyPr/>
          <a:lstStyle/>
          <a:p>
            <a:r>
              <a:rPr lang="en-US" sz="2600" dirty="0" smtClean="0"/>
              <a:t>In the broadline world Sysco bought out Instawares, in which it was an investor, in early July 2016. We put Instawares sales in Sysco volume.</a:t>
            </a:r>
          </a:p>
          <a:p>
            <a:r>
              <a:rPr lang="en-US" sz="2600" dirty="0" smtClean="0"/>
              <a:t>Instawares has been powering Sysco’s “Supplies on the Fly” internet activities, though the Sysco branches still sell lots of supplies and light equipment.</a:t>
            </a:r>
          </a:p>
          <a:p>
            <a:r>
              <a:rPr lang="en-US" sz="2600" dirty="0" smtClean="0"/>
              <a:t>We discovered we have been underestimating Sysco’s E&amp;S sales.</a:t>
            </a:r>
          </a:p>
          <a:p>
            <a:r>
              <a:rPr lang="en-US" sz="2600" dirty="0" smtClean="0"/>
              <a:t>E&amp;S sales growth at most other U.S.-based broadliners has been moderate.</a:t>
            </a:r>
          </a:p>
          <a:p>
            <a:r>
              <a:rPr lang="en-US" sz="2600" dirty="0" smtClean="0"/>
              <a:t>Note that Gordon Food Service is a major player in the Canadian E&amp;S market, through its ownership of dealers Trimen and United Restaurant Supplies.</a:t>
            </a:r>
          </a:p>
          <a:p>
            <a:r>
              <a:rPr lang="en-US" sz="2600" dirty="0" smtClean="0"/>
              <a:t>Amazon continues to dabble in E&amp;S, through that dabbling adds up to estimated sales of about $100 million.</a:t>
            </a:r>
          </a:p>
          <a:p>
            <a:r>
              <a:rPr lang="en-US" sz="2600" dirty="0" smtClean="0"/>
              <a:t>Staples and Costco also continue to grow in the category.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4046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Canadian Dealers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214537"/>
              </p:ext>
            </p:extLst>
          </p:nvPr>
        </p:nvGraphicFramePr>
        <p:xfrm>
          <a:off x="609600" y="1338659"/>
          <a:ext cx="10972800" cy="45287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  <a:gridCol w="2743200"/>
              </a:tblGrid>
              <a:tr h="2702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Headquarters City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5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Hendrix Restaurant Equipment &amp; Supplies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Brockville, Ont.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$136,959,220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$111,842,532</a:t>
                      </a:r>
                    </a:p>
                  </a:txBody>
                  <a:tcPr marL="9525" marR="9525" marT="9525" marB="0" anchor="b"/>
                </a:tc>
              </a:tr>
              <a:tr h="237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Russell Food Equipment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Vancouver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$115,913,546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$113,851,971</a:t>
                      </a:r>
                    </a:p>
                  </a:txBody>
                  <a:tcPr marL="9525" marR="9525" marT="9525" marB="0" anchor="b"/>
                </a:tc>
              </a:tr>
              <a:tr h="237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Nella Group*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Toronto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$73,700,000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$70,850,000</a:t>
                      </a:r>
                    </a:p>
                  </a:txBody>
                  <a:tcPr marL="9525" marR="9525" marT="9525" marB="0" anchor="b"/>
                </a:tc>
              </a:tr>
              <a:tr h="465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Trimen/United Restaurant Supplies/GFS*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Toronto/Brampton, Ont.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$70,900,000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$68,500,000</a:t>
                      </a:r>
                    </a:p>
                  </a:txBody>
                  <a:tcPr marL="9525" marR="9525" marT="9525" marB="0" anchor="b"/>
                </a:tc>
              </a:tr>
              <a:tr h="237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Tzanet Inc.*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Montreal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$45,240,000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$43,500,000</a:t>
                      </a:r>
                    </a:p>
                  </a:txBody>
                  <a:tcPr marL="9525" marR="9525" marT="9525" marB="0" anchor="b"/>
                </a:tc>
              </a:tr>
              <a:tr h="237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Doyen Cuisine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Quebec City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$41,000,000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$37,800,000</a:t>
                      </a:r>
                    </a:p>
                  </a:txBody>
                  <a:tcPr marL="9525" marR="9525" marT="9525" marB="0" anchor="b"/>
                </a:tc>
              </a:tr>
              <a:tr h="237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Pacific Restaurant Supply*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Vancouver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$29,600,000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$29,000,000</a:t>
                      </a:r>
                    </a:p>
                  </a:txBody>
                  <a:tcPr marL="9525" marR="9525" marT="9525" marB="0" anchor="b"/>
                </a:tc>
              </a:tr>
              <a:tr h="237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Despres Laporte*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Quebec City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$24,480,000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$24,000,000</a:t>
                      </a:r>
                    </a:p>
                  </a:txBody>
                  <a:tcPr marL="9525" marR="9525" marT="9525" marB="0" anchor="b"/>
                </a:tc>
              </a:tr>
              <a:tr h="237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Geneal Restaurant Supplies*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Calgary, Alb.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$24,000,000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$24,000,000</a:t>
                      </a:r>
                    </a:p>
                  </a:txBody>
                  <a:tcPr marL="9525" marR="9525" marT="9525" marB="0" anchor="b"/>
                </a:tc>
              </a:tr>
              <a:tr h="237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S.T.O.P. Restaurant Supply*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Kitchener, Ont.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$23,460,000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$23,000,000</a:t>
                      </a:r>
                    </a:p>
                  </a:txBody>
                  <a:tcPr marL="9525" marR="9525" marT="9525" marB="0" anchor="b"/>
                </a:tc>
              </a:tr>
              <a:tr h="237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Hotel Equipment Supply*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Edmonton, Alb.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$21,000,000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$21,000,000</a:t>
                      </a:r>
                    </a:p>
                  </a:txBody>
                  <a:tcPr marL="9525" marR="9525" marT="9525" marB="0" anchor="b"/>
                </a:tc>
              </a:tr>
              <a:tr h="237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Big Erics 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Dartmouth, N.S.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$18,360,000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$18,000,000</a:t>
                      </a:r>
                    </a:p>
                  </a:txBody>
                  <a:tcPr marL="9525" marR="9525" marT="9525" marB="0" anchor="b"/>
                </a:tc>
              </a:tr>
              <a:tr h="237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Williams Food Equipment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Windsor, Ont.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$12,000,000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$12,500,000</a:t>
                      </a:r>
                    </a:p>
                  </a:txBody>
                  <a:tcPr marL="9525" marR="9525" marT="9525" marB="0" anchor="b"/>
                </a:tc>
              </a:tr>
              <a:tr h="237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Atelier du Chef**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Quebec City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$11,000,000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$10,400,000</a:t>
                      </a:r>
                    </a:p>
                  </a:txBody>
                  <a:tcPr marL="9525" marR="9525" marT="9525" marB="0" anchor="b"/>
                </a:tc>
              </a:tr>
              <a:tr h="2377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volumes Canadian $.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71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 Dealer verified volume. * Volume estimated by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Foodservice Equipment Reports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**Volume reported by dealer, but not verified.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42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Broadliners &amp; </a:t>
            </a:r>
            <a:r>
              <a:rPr lang="en-US" dirty="0" smtClean="0"/>
              <a:t>Internet/Wholesale Distributors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99160"/>
              </p:ext>
            </p:extLst>
          </p:nvPr>
        </p:nvGraphicFramePr>
        <p:xfrm>
          <a:off x="609600" y="1143000"/>
          <a:ext cx="10972800" cy="4594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  <a:gridCol w="2743200"/>
              </a:tblGrid>
              <a:tr h="31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Headquarters City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Sysco Corp.*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Houston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$688,000,000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$520,000,000 </a:t>
                      </a:r>
                    </a:p>
                  </a:txBody>
                  <a:tcPr marL="9525" marR="9525" marT="9525" marB="0" anchor="b"/>
                </a:tc>
              </a:tr>
              <a:tr h="31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Jetro Holdings/Restaurant Depot*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College Point, N.Y.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$385,000,000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$355,000,000</a:t>
                      </a:r>
                    </a:p>
                  </a:txBody>
                  <a:tcPr marL="9525" marR="9525" marT="9525" marB="0" anchor="b"/>
                </a:tc>
              </a:tr>
              <a:tr h="31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 Foods*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Rosemont, Ill.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$375,000,000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$370,000,000</a:t>
                      </a:r>
                    </a:p>
                  </a:txBody>
                  <a:tcPr marL="9525" marR="9525" marT="9525" marB="0" anchor="b"/>
                </a:tc>
              </a:tr>
              <a:tr h="31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Gordon Food Service*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 Rapids, Mich.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$159,500,000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$155,000,000 </a:t>
                      </a:r>
                    </a:p>
                  </a:txBody>
                  <a:tcPr marL="9525" marR="9525" marT="9525" marB="0" anchor="b"/>
                </a:tc>
              </a:tr>
              <a:tr h="31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Performance Food Group*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Richmond, Va.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$128,900,000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$127,000,000 </a:t>
                      </a:r>
                    </a:p>
                  </a:txBody>
                  <a:tcPr marL="9525" marR="9525" marT="9525" marB="0" anchor="b"/>
                </a:tc>
              </a:tr>
              <a:tr h="31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Reinhart FoodService*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 Crosse, Wis.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$65,000,000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$65,000,000 </a:t>
                      </a:r>
                    </a:p>
                  </a:txBody>
                  <a:tcPr marL="9525" marR="9525" marT="9525" marB="0" anchor="b"/>
                </a:tc>
              </a:tr>
              <a:tr h="31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Food Services of America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Scottsdale, Ariz.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$65,000,000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31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Leading E&amp;S Distributors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Amazon*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Seattle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$100,000,000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$85,000,000 </a:t>
                      </a:r>
                    </a:p>
                  </a:txBody>
                  <a:tcPr marL="9525" marR="9525" marT="9525" marB="0" anchor="b"/>
                </a:tc>
              </a:tr>
              <a:tr h="31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Staples*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Framingham, Mass.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$85,000,000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$75,000,000 </a:t>
                      </a:r>
                    </a:p>
                  </a:txBody>
                  <a:tcPr marL="9525" marR="9525" marT="9525" marB="0" anchor="b"/>
                </a:tc>
              </a:tr>
              <a:tr h="319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Costco Wholesale*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Issaquah, Wash.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$73,000,000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$70,000,000 </a:t>
                      </a:r>
                    </a:p>
                  </a:txBody>
                  <a:tcPr marL="9525" marR="9525" marT="9525" marB="0" anchor="b"/>
                </a:tc>
              </a:tr>
              <a:tr h="4135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*Durable E&amp;S Volume estimated by 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Foodservice Equipment Reports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9883"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0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i="1" smtClean="0">
                <a:ea typeface="ＭＳ Ｐゴシック" pitchFamily="34" charset="-128"/>
              </a:rPr>
              <a:t>FE&amp;S</a:t>
            </a:r>
            <a:r>
              <a:rPr lang="en-US" smtClean="0">
                <a:ea typeface="ＭＳ Ｐゴシック" pitchFamily="34" charset="-128"/>
              </a:rPr>
              <a:t> “Giants” Dealers: 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Quartile Analysis</a:t>
            </a: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96822"/>
              </p:ext>
            </p:extLst>
          </p:nvPr>
        </p:nvGraphicFramePr>
        <p:xfrm>
          <a:off x="914400" y="1676400"/>
          <a:ext cx="10566400" cy="41970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7205"/>
                <a:gridCol w="1229951"/>
                <a:gridCol w="1156844"/>
                <a:gridCol w="1168400"/>
                <a:gridCol w="1371600"/>
                <a:gridCol w="1320800"/>
                <a:gridCol w="1320800"/>
                <a:gridCol w="1320800"/>
              </a:tblGrid>
              <a:tr h="5721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FES</a:t>
                      </a:r>
                      <a:r>
                        <a:rPr lang="en-US" sz="1400" baseline="0" dirty="0" smtClean="0"/>
                        <a:t> Giants</a:t>
                      </a:r>
                      <a:endParaRPr lang="en-US" sz="1400" dirty="0"/>
                    </a:p>
                  </a:txBody>
                  <a:tcPr marL="121920" marR="121920" marT="45731" marB="457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$Millions</a:t>
                      </a:r>
                      <a:endParaRPr lang="en-US" sz="1400" dirty="0"/>
                    </a:p>
                  </a:txBody>
                  <a:tcPr marL="121920" marR="121920" marT="45731" marB="4573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1920" marR="121920" marT="45731" marB="4573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1920" marR="121920" marT="45731" marB="45731"/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marL="121920" marR="121920" marT="45731" marB="4573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1920" marR="121920" marT="45731" marB="4573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1920" marR="121920" marT="45731" marB="4573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1920" marR="121920" marT="45731" marB="45731"/>
                </a:tc>
              </a:tr>
              <a:tr h="57211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Quartile</a:t>
                      </a:r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2015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Chg.</a:t>
                      </a:r>
                    </a:p>
                    <a:p>
                      <a:pPr algn="ctr"/>
                      <a:r>
                        <a:rPr lang="en-US" sz="1800" dirty="0" smtClean="0"/>
                        <a:t>15</a:t>
                      </a:r>
                      <a:r>
                        <a:rPr lang="en-US" sz="1800" baseline="0" dirty="0" smtClean="0"/>
                        <a:t> vs.</a:t>
                      </a:r>
                      <a:r>
                        <a:rPr lang="en-US" sz="1800" dirty="0" smtClean="0"/>
                        <a:t>14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Percent</a:t>
                      </a:r>
                    </a:p>
                    <a:p>
                      <a:r>
                        <a:rPr lang="en-US" sz="1800" dirty="0" smtClean="0"/>
                        <a:t>Quartile</a:t>
                      </a:r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2014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2013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2012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</a:tr>
              <a:tr h="4236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Top 25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$6,906 </a:t>
                      </a: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$5,917 </a:t>
                      </a: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16.7%</a:t>
                      </a: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76.7%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$5,273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$4,788</a:t>
                      </a:r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$4,070</a:t>
                      </a:r>
                    </a:p>
                  </a:txBody>
                  <a:tcPr marL="121920" marR="121920" marT="45731" marB="45731" anchor="ctr"/>
                </a:tc>
              </a:tr>
              <a:tr h="81729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Second 25</a:t>
                      </a:r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$1,098 </a:t>
                      </a: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$1,009 </a:t>
                      </a: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8.9%</a:t>
                      </a: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12.2%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$996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$923</a:t>
                      </a:r>
                    </a:p>
                    <a:p>
                      <a:r>
                        <a:rPr lang="en-US" sz="1800" dirty="0" smtClean="0"/>
                        <a:t>   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$894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</a:tr>
              <a:tr h="4236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Third 25</a:t>
                      </a:r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$613 </a:t>
                      </a: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$557 </a:t>
                      </a: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10.1%</a:t>
                      </a: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6.8%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$576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$560  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$507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</a:tr>
              <a:tr h="4236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Fourth 25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$391 </a:t>
                      </a: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$362 </a:t>
                      </a: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7.8%</a:t>
                      </a: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   4.3%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$375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$355  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$333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</a:tr>
              <a:tr h="65383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</a:p>
                    <a:p>
                      <a:r>
                        <a:rPr lang="en-US" sz="1200" dirty="0" smtClean="0"/>
                        <a:t>Source:</a:t>
                      </a:r>
                      <a:r>
                        <a:rPr lang="en-US" sz="1200" baseline="0" dirty="0" smtClean="0"/>
                        <a:t> FE&amp;S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C</a:t>
                      </a:r>
                      <a:r>
                        <a:rPr lang="en-US" sz="1200" baseline="0" dirty="0" smtClean="0"/>
                        <a:t> 2017</a:t>
                      </a:r>
                      <a:endParaRPr lang="en-US" sz="12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$9,008 </a:t>
                      </a: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$7,845 </a:t>
                      </a:r>
                    </a:p>
                  </a:txBody>
                  <a:tcPr marL="7833" marR="7833" marT="78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14.8%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 100%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$7,219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$6,626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$5,804</a:t>
                      </a:r>
                      <a:endParaRPr lang="en-US" sz="1800" dirty="0"/>
                    </a:p>
                  </a:txBody>
                  <a:tcPr marL="121920" marR="121920" marT="45731" marB="4573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0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FE&amp;S “Giants” Quartile Share, </a:t>
            </a:r>
            <a:r>
              <a:rPr lang="en-US" dirty="0" smtClean="0"/>
              <a:t>2016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337503"/>
              </p:ext>
            </p:extLst>
          </p:nvPr>
        </p:nvGraphicFramePr>
        <p:xfrm>
          <a:off x="609600" y="1600200"/>
          <a:ext cx="10972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669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FE&amp;S Dealer “Giants” 2011-2015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921888"/>
              </p:ext>
            </p:extLst>
          </p:nvPr>
        </p:nvGraphicFramePr>
        <p:xfrm>
          <a:off x="609600" y="1143000"/>
          <a:ext cx="10972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122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FE&amp;S Giants Product Sales Breakdowns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622063"/>
              </p:ext>
            </p:extLst>
          </p:nvPr>
        </p:nvGraphicFramePr>
        <p:xfrm>
          <a:off x="609600" y="1600200"/>
          <a:ext cx="10972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790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 Buying Group Sales, FE&amp;S Giants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910446"/>
              </p:ext>
            </p:extLst>
          </p:nvPr>
        </p:nvGraphicFramePr>
        <p:xfrm>
          <a:off x="609600" y="1600200"/>
          <a:ext cx="10972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  <a:gridCol w="2743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Buying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r>
                        <a:rPr lang="en-US" baseline="0" dirty="0" smtClean="0"/>
                        <a:t> 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 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Change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NEXGEN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$4,202 </a:t>
                      </a:r>
                    </a:p>
                  </a:txBody>
                  <a:tcPr marL="8026" marR="8026" marT="8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$3,654 </a:t>
                      </a:r>
                    </a:p>
                  </a:txBody>
                  <a:tcPr marL="8026" marR="8026" marT="8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15.0%</a:t>
                      </a:r>
                    </a:p>
                  </a:txBody>
                  <a:tcPr marL="8026" marR="8026" marT="8026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$1,826 </a:t>
                      </a:r>
                    </a:p>
                  </a:txBody>
                  <a:tcPr marL="8026" marR="8026" marT="8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$1,474 </a:t>
                      </a:r>
                    </a:p>
                  </a:txBody>
                  <a:tcPr marL="8026" marR="8026" marT="8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23.9%</a:t>
                      </a:r>
                    </a:p>
                  </a:txBody>
                  <a:tcPr marL="8026" marR="8026" marT="8026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$1,057 </a:t>
                      </a:r>
                    </a:p>
                  </a:txBody>
                  <a:tcPr marL="8026" marR="8026" marT="8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$951 </a:t>
                      </a:r>
                    </a:p>
                  </a:txBody>
                  <a:tcPr marL="8026" marR="8026" marT="8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11.2%</a:t>
                      </a:r>
                    </a:p>
                  </a:txBody>
                  <a:tcPr marL="8026" marR="8026" marT="8026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SEFA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$1,319 </a:t>
                      </a:r>
                    </a:p>
                  </a:txBody>
                  <a:tcPr marL="8026" marR="8026" marT="8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$1,194 </a:t>
                      </a:r>
                    </a:p>
                  </a:txBody>
                  <a:tcPr marL="8026" marR="8026" marT="8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10.5%</a:t>
                      </a:r>
                    </a:p>
                  </a:txBody>
                  <a:tcPr marL="8026" marR="8026" marT="8026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$156 </a:t>
                      </a:r>
                    </a:p>
                  </a:txBody>
                  <a:tcPr marL="8026" marR="8026" marT="8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$158 </a:t>
                      </a:r>
                    </a:p>
                  </a:txBody>
                  <a:tcPr marL="8026" marR="8026" marT="8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-0.9%</a:t>
                      </a:r>
                    </a:p>
                  </a:txBody>
                  <a:tcPr marL="8026" marR="8026" marT="8026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NAFED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$415 </a:t>
                      </a:r>
                    </a:p>
                  </a:txBody>
                  <a:tcPr marL="8026" marR="8026" marT="8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$370 </a:t>
                      </a:r>
                    </a:p>
                  </a:txBody>
                  <a:tcPr marL="8026" marR="8026" marT="8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12.2%</a:t>
                      </a:r>
                    </a:p>
                  </a:txBody>
                  <a:tcPr marL="8026" marR="8026" marT="8026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All 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$115 </a:t>
                      </a:r>
                    </a:p>
                  </a:txBody>
                  <a:tcPr marL="8026" marR="8026" marT="8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$111 </a:t>
                      </a:r>
                    </a:p>
                  </a:txBody>
                  <a:tcPr marL="8026" marR="8026" marT="8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3.9%</a:t>
                      </a:r>
                    </a:p>
                  </a:txBody>
                  <a:tcPr marL="8026" marR="8026" marT="8026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$9,008 </a:t>
                      </a:r>
                    </a:p>
                  </a:txBody>
                  <a:tcPr marL="8026" marR="8026" marT="8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$7,845 </a:t>
                      </a:r>
                    </a:p>
                  </a:txBody>
                  <a:tcPr marL="8026" marR="8026" marT="80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14.8%</a:t>
                      </a:r>
                    </a:p>
                  </a:txBody>
                  <a:tcPr marL="8026" marR="8026" marT="80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87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ea typeface="ＭＳ Ｐゴシック" pitchFamily="34" charset="-128"/>
              </a:rPr>
              <a:t>Top Dealers &amp; Distributors—Overview &amp; Trends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219200"/>
            <a:ext cx="109728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500" dirty="0" smtClean="0">
                <a:ea typeface="ＭＳ Ｐゴシック" pitchFamily="34" charset="-128"/>
              </a:rPr>
              <a:t>Consolidation unlike anything we’ve seen drove another year of remarkable growth in 2016 for the leading U.S. E&amp;S dealers.</a:t>
            </a:r>
          </a:p>
          <a:p>
            <a:r>
              <a:rPr lang="en-US" sz="2500" dirty="0" smtClean="0">
                <a:ea typeface="ＭＳ Ｐゴシック" pitchFamily="34" charset="-128"/>
              </a:rPr>
              <a:t>In the seventh year of </a:t>
            </a:r>
            <a:r>
              <a:rPr lang="en-US" sz="2500" i="1" dirty="0" smtClean="0">
                <a:ea typeface="ＭＳ Ｐゴシック" pitchFamily="34" charset="-128"/>
              </a:rPr>
              <a:t>FER</a:t>
            </a:r>
            <a:r>
              <a:rPr lang="en-US" sz="2500" dirty="0" smtClean="0">
                <a:ea typeface="ＭＳ Ｐゴシック" pitchFamily="34" charset="-128"/>
              </a:rPr>
              <a:t>’s Top Dealer Report, 57 dealers verified 2016 sales of $7.525 billion, an increase of 15.7% for the same dealers</a:t>
            </a:r>
          </a:p>
          <a:p>
            <a:r>
              <a:rPr lang="en-US" sz="2500" dirty="0" smtClean="0">
                <a:ea typeface="ＭＳ Ｐゴシック" pitchFamily="34" charset="-128"/>
              </a:rPr>
              <a:t>In 2015, 58 dealers verified 2016 sales of $6.653 billion, up 13.5%.</a:t>
            </a:r>
          </a:p>
          <a:p>
            <a:r>
              <a:rPr lang="en-US" sz="2500" dirty="0" smtClean="0">
                <a:ea typeface="ＭＳ Ｐゴシック" pitchFamily="34" charset="-128"/>
              </a:rPr>
              <a:t>The only year of faster Top Dealer growth was 2013 when </a:t>
            </a:r>
            <a:r>
              <a:rPr lang="en-US" altLang="ja-JP" sz="2500" dirty="0" smtClean="0">
                <a:ea typeface="ＭＳ Ｐゴシック" pitchFamily="34" charset="-128"/>
              </a:rPr>
              <a:t>52 </a:t>
            </a:r>
            <a:r>
              <a:rPr lang="en-US" altLang="ja-JP" sz="2500" dirty="0">
                <a:ea typeface="ＭＳ Ｐゴシック" pitchFamily="34" charset="-128"/>
              </a:rPr>
              <a:t>dealers </a:t>
            </a:r>
            <a:r>
              <a:rPr lang="en-US" altLang="ja-JP" sz="2500" dirty="0" smtClean="0">
                <a:ea typeface="ＭＳ Ｐゴシック" pitchFamily="34" charset="-128"/>
              </a:rPr>
              <a:t>had </a:t>
            </a:r>
            <a:r>
              <a:rPr lang="en-US" altLang="ja-JP" sz="2500" dirty="0">
                <a:ea typeface="ＭＳ Ｐゴシック" pitchFamily="34" charset="-128"/>
              </a:rPr>
              <a:t>sales of $5.165 billion, up 16.1%, </a:t>
            </a:r>
            <a:r>
              <a:rPr lang="en-US" altLang="ja-JP" sz="2500" dirty="0" smtClean="0">
                <a:ea typeface="ＭＳ Ｐゴシック" pitchFamily="34" charset="-128"/>
              </a:rPr>
              <a:t>as TriMark and Strategic </a:t>
            </a:r>
            <a:r>
              <a:rPr lang="en-US" altLang="ja-JP" sz="2500" dirty="0">
                <a:ea typeface="ＭＳ Ｐゴシック" pitchFamily="34" charset="-128"/>
              </a:rPr>
              <a:t>Equipment </a:t>
            </a:r>
            <a:r>
              <a:rPr lang="en-US" altLang="ja-JP" sz="2500" dirty="0" smtClean="0">
                <a:ea typeface="ＭＳ Ｐゴシック" pitchFamily="34" charset="-128"/>
              </a:rPr>
              <a:t>merged. </a:t>
            </a:r>
            <a:endParaRPr lang="en-US" sz="2500" dirty="0">
              <a:ea typeface="ＭＳ Ｐゴシック" pitchFamily="34" charset="-128"/>
            </a:endParaRPr>
          </a:p>
          <a:p>
            <a:r>
              <a:rPr lang="en-US" sz="2500" dirty="0" smtClean="0">
                <a:ea typeface="ＭＳ Ｐゴシック" pitchFamily="34" charset="-128"/>
              </a:rPr>
              <a:t>Major U.S. dealers, as represented by the Top Dealers, continue to grow significantly faster than the general E&amp;S market.</a:t>
            </a:r>
          </a:p>
          <a:p>
            <a:r>
              <a:rPr lang="en-US" sz="2500" dirty="0" smtClean="0">
                <a:ea typeface="ＭＳ Ｐゴシック" pitchFamily="34" charset="-128"/>
              </a:rPr>
              <a:t>There is no question this market is consolidating rapidly, but there are other factors, including internet sales, behind the remarkable growth.</a:t>
            </a:r>
          </a:p>
        </p:txBody>
      </p:sp>
    </p:spTree>
    <p:extLst>
      <p:ext uri="{BB962C8B-B14F-4D97-AF65-F5344CB8AC3E}">
        <p14:creationId xmlns:p14="http://schemas.microsoft.com/office/powerpoint/2010/main" val="135242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 Buying Group Share 2015, FE&amp;S Giants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675765"/>
              </p:ext>
            </p:extLst>
          </p:nvPr>
        </p:nvGraphicFramePr>
        <p:xfrm>
          <a:off x="609600" y="1600200"/>
          <a:ext cx="10972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67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Dealer Buying Group Share </a:t>
            </a:r>
            <a:r>
              <a:rPr lang="en-US" dirty="0" smtClean="0"/>
              <a:t>2016, </a:t>
            </a:r>
            <a:r>
              <a:rPr lang="en-US" dirty="0"/>
              <a:t>FE&amp;S Giants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971053"/>
              </p:ext>
            </p:extLst>
          </p:nvPr>
        </p:nvGraphicFramePr>
        <p:xfrm>
          <a:off x="609600" y="1600200"/>
          <a:ext cx="10972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203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Dealer Buying Group Overlap, ABC</a:t>
            </a:r>
            <a:br>
              <a:rPr lang="en-US" dirty="0"/>
            </a:br>
            <a:r>
              <a:rPr lang="en-US" dirty="0"/>
              <a:t>FE&amp;S Giants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138157"/>
              </p:ext>
            </p:extLst>
          </p:nvPr>
        </p:nvGraphicFramePr>
        <p:xfrm>
          <a:off x="609600" y="1600200"/>
          <a:ext cx="10972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529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 Buying Group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4114799"/>
          </a:xfrm>
        </p:spPr>
        <p:txBody>
          <a:bodyPr/>
          <a:lstStyle/>
          <a:p>
            <a:r>
              <a:rPr lang="en-US" sz="2400" dirty="0" smtClean="0"/>
              <a:t>Our traditional analysis of dealer buying groups relies on data from </a:t>
            </a:r>
            <a:r>
              <a:rPr lang="en-US" sz="2400" i="1" dirty="0" smtClean="0"/>
              <a:t>FE&amp;S </a:t>
            </a:r>
            <a:r>
              <a:rPr lang="en-US" sz="2400" dirty="0" smtClean="0"/>
              <a:t>Giants.</a:t>
            </a:r>
          </a:p>
          <a:p>
            <a:r>
              <a:rPr lang="en-US" sz="2400" dirty="0" smtClean="0"/>
              <a:t>But this undercounts volume from many of the groups, as their members are not in Top 100, either because they are too small or are broadliners.</a:t>
            </a:r>
          </a:p>
          <a:p>
            <a:r>
              <a:rPr lang="en-US" sz="2400" dirty="0" smtClean="0"/>
              <a:t>What follows is our estimates of total group 2016 sales. </a:t>
            </a:r>
          </a:p>
          <a:p>
            <a:r>
              <a:rPr lang="en-US" sz="2400" dirty="0" smtClean="0"/>
              <a:t>NexGen will grow in 17 thanks to TriMark acquisitions of Adams-Burch and R.W. Smith. </a:t>
            </a:r>
          </a:p>
          <a:p>
            <a:r>
              <a:rPr lang="en-US" sz="2400" dirty="0" smtClean="0"/>
              <a:t>CPG benefits from the strong growth of Clark.</a:t>
            </a:r>
          </a:p>
          <a:p>
            <a:r>
              <a:rPr lang="en-US" sz="2400" dirty="0" smtClean="0"/>
              <a:t>PRIDE righted its ship in 2016 and have added Top Dealers Tundra and </a:t>
            </a:r>
            <a:r>
              <a:rPr lang="en-US" sz="2400" dirty="0" err="1" smtClean="0"/>
              <a:t>Bezac</a:t>
            </a:r>
            <a:r>
              <a:rPr lang="en-US" sz="2400" dirty="0" smtClean="0"/>
              <a:t> as members.</a:t>
            </a:r>
          </a:p>
          <a:p>
            <a:r>
              <a:rPr lang="en-US" sz="2400" dirty="0" smtClean="0"/>
              <a:t>Excell and NISSCO, while continuing to operate independently, are now “allied.”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60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Dealer Buying Group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953756"/>
              </p:ext>
            </p:extLst>
          </p:nvPr>
        </p:nvGraphicFramePr>
        <p:xfrm>
          <a:off x="609600" y="1143000"/>
          <a:ext cx="10972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87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</a:rPr>
              <a:t>Consolidation, Other Issues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066800"/>
            <a:ext cx="10972800" cy="434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300" dirty="0" smtClean="0">
                <a:ea typeface="ＭＳ Ｐゴシック" pitchFamily="34" charset="-128"/>
              </a:rPr>
              <a:t>Dealer merger and acquisitions reached historic levels last year. Remarkably, it was mostly big dealers picking up other big dealers</a:t>
            </a:r>
          </a:p>
          <a:p>
            <a:r>
              <a:rPr lang="en-US" sz="2300" dirty="0" smtClean="0">
                <a:ea typeface="ＭＳ Ｐゴシック" pitchFamily="34" charset="-128"/>
              </a:rPr>
              <a:t>TriMark added Adams-Burch and R.W. Smith, but they were hardly the only dealer making strategic buys.</a:t>
            </a:r>
          </a:p>
          <a:p>
            <a:r>
              <a:rPr lang="en-US" sz="2300" dirty="0" smtClean="0">
                <a:ea typeface="ＭＳ Ｐゴシック" pitchFamily="34" charset="-128"/>
              </a:rPr>
              <a:t>Boelter bought Premier, Bargreen Ellingson bought Restaurant Source, Sam Tell picked up Premium, John Lancaster and </a:t>
            </a:r>
            <a:r>
              <a:rPr lang="en-US" sz="2300" dirty="0" err="1" smtClean="0">
                <a:ea typeface="ＭＳ Ｐゴシック" pitchFamily="34" charset="-128"/>
              </a:rPr>
              <a:t>Shert</a:t>
            </a:r>
            <a:r>
              <a:rPr lang="en-US" sz="2300" dirty="0" smtClean="0">
                <a:ea typeface="ＭＳ Ｐゴシック" pitchFamily="34" charset="-128"/>
              </a:rPr>
              <a:t> “partnered.”</a:t>
            </a:r>
          </a:p>
          <a:p>
            <a:r>
              <a:rPr lang="en-US" sz="2300" dirty="0" smtClean="0">
                <a:ea typeface="ＭＳ Ｐゴシック" pitchFamily="34" charset="-128"/>
              </a:rPr>
              <a:t>In Canada, Blue Point Capital merged the number one and two dealers to create Russell Hendrix. </a:t>
            </a:r>
          </a:p>
          <a:p>
            <a:r>
              <a:rPr lang="en-US" sz="2300" dirty="0">
                <a:ea typeface="ＭＳ Ｐゴシック" pitchFamily="34" charset="-128"/>
              </a:rPr>
              <a:t>T</a:t>
            </a:r>
            <a:r>
              <a:rPr lang="en-US" sz="2300" dirty="0" smtClean="0">
                <a:ea typeface="ＭＳ Ｐゴシック" pitchFamily="34" charset="-128"/>
              </a:rPr>
              <a:t>here have already been big deals so far in 2017: TriMark bought Hockenbergs, BHS bought </a:t>
            </a:r>
            <a:r>
              <a:rPr lang="en-US" sz="2300" dirty="0" err="1" smtClean="0">
                <a:ea typeface="ＭＳ Ｐゴシック" pitchFamily="34" charset="-128"/>
              </a:rPr>
              <a:t>H.Weiss</a:t>
            </a:r>
            <a:r>
              <a:rPr lang="en-US" sz="2300" dirty="0" smtClean="0">
                <a:ea typeface="ＭＳ Ｐゴシック" pitchFamily="34" charset="-128"/>
              </a:rPr>
              <a:t> Co., and B&amp;J Peerless and Beltram merged. </a:t>
            </a:r>
          </a:p>
          <a:p>
            <a:r>
              <a:rPr lang="en-US" sz="2300" dirty="0" smtClean="0">
                <a:ea typeface="ＭＳ Ｐゴシック" pitchFamily="34" charset="-128"/>
              </a:rPr>
              <a:t>The number of equipment distributors continues to decline.</a:t>
            </a:r>
          </a:p>
          <a:p>
            <a:r>
              <a:rPr lang="en-US" sz="2300" dirty="0" smtClean="0">
                <a:ea typeface="ＭＳ Ｐゴシック" pitchFamily="34" charset="-128"/>
              </a:rPr>
              <a:t>Chain Store Guide lists 613 equipment dealers in its </a:t>
            </a:r>
            <a:r>
              <a:rPr lang="en-US" sz="2300" i="1" dirty="0" smtClean="0">
                <a:ea typeface="ＭＳ Ｐゴシック" pitchFamily="34" charset="-128"/>
              </a:rPr>
              <a:t>2016</a:t>
            </a:r>
            <a:r>
              <a:rPr lang="en-US" sz="2300" dirty="0" smtClean="0">
                <a:ea typeface="ＭＳ Ｐゴシック" pitchFamily="34" charset="-128"/>
              </a:rPr>
              <a:t> </a:t>
            </a:r>
            <a:r>
              <a:rPr lang="en-US" sz="2300" i="1" dirty="0" smtClean="0">
                <a:ea typeface="ＭＳ Ｐゴシック" pitchFamily="34" charset="-128"/>
              </a:rPr>
              <a:t>Directory of Foodservice Distributors </a:t>
            </a:r>
            <a:r>
              <a:rPr lang="en-US" sz="2300" dirty="0" smtClean="0">
                <a:ea typeface="ＭＳ Ｐゴシック" pitchFamily="34" charset="-128"/>
              </a:rPr>
              <a:t>vs. </a:t>
            </a:r>
            <a:r>
              <a:rPr lang="en-US" sz="2300" dirty="0">
                <a:ea typeface="ＭＳ Ｐゴシック" pitchFamily="34" charset="-128"/>
              </a:rPr>
              <a:t>634 </a:t>
            </a:r>
            <a:r>
              <a:rPr lang="en-US" sz="2300" dirty="0" smtClean="0">
                <a:ea typeface="ＭＳ Ｐゴシック" pitchFamily="34" charset="-128"/>
              </a:rPr>
              <a:t>in 16, 644 in 15,  666 in 14 and 687 in 13.</a:t>
            </a:r>
          </a:p>
          <a:p>
            <a:endParaRPr lang="en-US" sz="23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782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>
                <a:ea typeface="ＭＳ Ｐゴシック" pitchFamily="34" charset="-128"/>
              </a:rPr>
              <a:t>Recent Dealer/Distributor M&amp;A Activity, </a:t>
            </a:r>
            <a:br>
              <a:rPr lang="en-US" sz="4000" dirty="0">
                <a:ea typeface="ＭＳ Ｐゴシック" pitchFamily="34" charset="-128"/>
              </a:rPr>
            </a:br>
            <a:r>
              <a:rPr lang="en-US" sz="4000" dirty="0">
                <a:ea typeface="ＭＳ Ｐゴシック" pitchFamily="34" charset="-128"/>
              </a:rPr>
              <a:t>Including Parts and </a:t>
            </a:r>
            <a:r>
              <a:rPr lang="en-US" sz="4000" dirty="0" smtClean="0">
                <a:ea typeface="ＭＳ Ｐゴシック" pitchFamily="34" charset="-128"/>
              </a:rPr>
              <a:t>Service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828800"/>
            <a:ext cx="109728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u="sng" dirty="0" smtClean="0">
                <a:ea typeface="ＭＳ Ｐゴシック" pitchFamily="34" charset="-128"/>
              </a:rPr>
              <a:t>Deals in 20</a:t>
            </a:r>
            <a:r>
              <a:rPr lang="en-US" altLang="ja-JP" sz="2800" u="sng" dirty="0" smtClean="0">
                <a:ea typeface="ＭＳ Ｐゴシック" pitchFamily="34" charset="-128"/>
              </a:rPr>
              <a:t>14 </a:t>
            </a:r>
            <a:r>
              <a:rPr lang="en-US" altLang="ja-JP" sz="2800" dirty="0" smtClean="0">
                <a:ea typeface="ＭＳ Ｐゴシック" pitchFamily="34" charset="-128"/>
              </a:rPr>
              <a:t>: Bargreen</a:t>
            </a:r>
            <a:r>
              <a:rPr lang="en-US" altLang="ja-JP" sz="2800" dirty="0">
                <a:ea typeface="ＭＳ Ｐゴシック" pitchFamily="34" charset="-128"/>
              </a:rPr>
              <a:t> </a:t>
            </a:r>
            <a:r>
              <a:rPr lang="en-US" altLang="ja-JP" sz="2800" dirty="0" smtClean="0">
                <a:ea typeface="ＭＳ Ｐゴシック" pitchFamily="34" charset="-128"/>
              </a:rPr>
              <a:t>Ellingson bought Knapp Supply &amp; Equipment; Hockenbergs bought Grand Restaurant Equipment &amp; Design; Warburg Pincus bought TriMark USA from Audax; The Boelter Cos. bought Robert Gill &amp; Co.; Lorraine Capital bought Buffalo Hotel S</a:t>
            </a:r>
            <a:r>
              <a:rPr lang="en-US" altLang="ja-JP" sz="2800" dirty="0">
                <a:ea typeface="ＭＳ Ｐゴシック" pitchFamily="34" charset="-128"/>
              </a:rPr>
              <a:t>upply. </a:t>
            </a:r>
            <a:r>
              <a:rPr lang="en-US" altLang="ja-JP" sz="2800" u="sng" dirty="0">
                <a:ea typeface="ＭＳ Ｐゴシック" pitchFamily="34" charset="-128"/>
              </a:rPr>
              <a:t>On the parts </a:t>
            </a:r>
            <a:r>
              <a:rPr lang="en-US" altLang="ja-JP" sz="2800" u="sng" dirty="0" smtClean="0">
                <a:ea typeface="ＭＳ Ｐゴシック" pitchFamily="34" charset="-128"/>
              </a:rPr>
              <a:t> and service side</a:t>
            </a:r>
            <a:r>
              <a:rPr lang="en-US" altLang="ja-JP" sz="2800" dirty="0">
                <a:ea typeface="ＭＳ Ｐゴシック" pitchFamily="34" charset="-128"/>
              </a:rPr>
              <a:t>:</a:t>
            </a:r>
            <a:r>
              <a:rPr lang="en-US" altLang="ja-JP" sz="2800" dirty="0" smtClean="0">
                <a:ea typeface="ＭＳ Ｐゴシック" pitchFamily="34" charset="-128"/>
              </a:rPr>
              <a:t> </a:t>
            </a:r>
            <a:r>
              <a:rPr lang="en-US" altLang="ja-JP" sz="2800" dirty="0">
                <a:ea typeface="ＭＳ Ｐゴシック" pitchFamily="34" charset="-128"/>
              </a:rPr>
              <a:t>Parts Town was acquired by Summit Partners; Heritage Food Service Group bought Canada’s Key Food Equipment Services; Diversified </a:t>
            </a:r>
            <a:r>
              <a:rPr lang="en-US" altLang="ja-JP" sz="2800" dirty="0" smtClean="0">
                <a:ea typeface="ＭＳ Ｐゴシック" pitchFamily="34" charset="-128"/>
              </a:rPr>
              <a:t>Food Service </a:t>
            </a:r>
            <a:r>
              <a:rPr lang="en-US" altLang="ja-JP" sz="2800" dirty="0">
                <a:ea typeface="ＭＳ Ｐゴシック" pitchFamily="34" charset="-128"/>
              </a:rPr>
              <a:t>Supply bought Restaurant Parts &amp; More</a:t>
            </a:r>
            <a:r>
              <a:rPr lang="en-US" altLang="ja-JP" sz="2800" dirty="0" smtClean="0">
                <a:ea typeface="ＭＳ Ｐゴシック" pitchFamily="34" charset="-128"/>
              </a:rPr>
              <a:t>.</a:t>
            </a:r>
            <a:endParaRPr lang="en-US" altLang="ja-JP" sz="2800" u="sng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612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>
                <a:ea typeface="ＭＳ Ｐゴシック" pitchFamily="34" charset="-128"/>
              </a:rPr>
              <a:t>Recent Dealer/Distributor M&amp;A Activity, </a:t>
            </a:r>
            <a:br>
              <a:rPr lang="en-US" sz="4000" dirty="0">
                <a:ea typeface="ＭＳ Ｐゴシック" pitchFamily="34" charset="-128"/>
              </a:rPr>
            </a:br>
            <a:r>
              <a:rPr lang="en-US" sz="4000" dirty="0">
                <a:ea typeface="ＭＳ Ｐゴシック" pitchFamily="34" charset="-128"/>
              </a:rPr>
              <a:t>Including Parts and Service</a:t>
            </a:r>
            <a:endParaRPr lang="en-US" sz="4000" dirty="0" smtClean="0">
              <a:ea typeface="ＭＳ Ｐゴシック" pitchFamily="34" charset="-128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0"/>
            <a:ext cx="109728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u="sng" dirty="0" smtClean="0">
                <a:ea typeface="ＭＳ Ｐゴシック" pitchFamily="34" charset="-128"/>
              </a:rPr>
              <a:t>Deals in 20</a:t>
            </a:r>
            <a:r>
              <a:rPr lang="en-US" altLang="ja-JP" sz="2800" u="sng" dirty="0" smtClean="0">
                <a:ea typeface="ＭＳ Ｐゴシック" pitchFamily="34" charset="-128"/>
              </a:rPr>
              <a:t>15 </a:t>
            </a:r>
            <a:r>
              <a:rPr lang="en-US" altLang="ja-JP" sz="2800" dirty="0" smtClean="0">
                <a:ea typeface="ＭＳ Ｐゴシック" pitchFamily="34" charset="-128"/>
              </a:rPr>
              <a:t>: The Boelter Cos. bought Direct South; TriMark USA combined Century Concepts with Strategic Equipment; Horizon </a:t>
            </a:r>
            <a:r>
              <a:rPr lang="en-US" altLang="ja-JP" sz="2800" dirty="0" err="1" smtClean="0">
                <a:ea typeface="ＭＳ Ｐゴシック" pitchFamily="34" charset="-128"/>
              </a:rPr>
              <a:t>Bradco</a:t>
            </a:r>
            <a:r>
              <a:rPr lang="en-US" altLang="ja-JP" sz="2800" dirty="0" smtClean="0">
                <a:ea typeface="ＭＳ Ｐゴシック" pitchFamily="34" charset="-128"/>
              </a:rPr>
              <a:t> bought Burke Food </a:t>
            </a:r>
            <a:r>
              <a:rPr lang="en-US" altLang="ja-JP" sz="2800" dirty="0">
                <a:ea typeface="ＭＳ Ｐゴシック" pitchFamily="34" charset="-128"/>
              </a:rPr>
              <a:t>Equipment; </a:t>
            </a:r>
            <a:r>
              <a:rPr lang="en-US" altLang="ja-JP" sz="2800" dirty="0" smtClean="0">
                <a:ea typeface="ＭＳ Ｐゴシック" pitchFamily="34" charset="-128"/>
              </a:rPr>
              <a:t>Curtis Restaurant Equipment (Ore.) sold to an ESOP; the </a:t>
            </a:r>
            <a:r>
              <a:rPr lang="en-US" altLang="ja-JP" sz="2800" dirty="0">
                <a:ea typeface="ＭＳ Ｐゴシック" pitchFamily="34" charset="-128"/>
              </a:rPr>
              <a:t>Sysco </a:t>
            </a:r>
            <a:r>
              <a:rPr lang="en-US" altLang="ja-JP" sz="2800" dirty="0" smtClean="0">
                <a:ea typeface="ＭＳ Ｐゴシック" pitchFamily="34" charset="-128"/>
              </a:rPr>
              <a:t>Corp.-</a:t>
            </a:r>
            <a:r>
              <a:rPr lang="en-US" altLang="ja-JP" sz="2800" dirty="0">
                <a:ea typeface="ＭＳ Ｐゴシック" pitchFamily="34" charset="-128"/>
              </a:rPr>
              <a:t>U.S. Foods merger was called </a:t>
            </a:r>
            <a:r>
              <a:rPr lang="en-US" altLang="ja-JP" sz="2800" dirty="0" smtClean="0">
                <a:ea typeface="ＭＳ Ｐゴシック" pitchFamily="34" charset="-128"/>
              </a:rPr>
              <a:t>off. </a:t>
            </a:r>
            <a:r>
              <a:rPr lang="en-US" altLang="ja-JP" sz="2800" u="sng" dirty="0" smtClean="0">
                <a:ea typeface="ＭＳ Ｐゴシック" pitchFamily="34" charset="-128"/>
              </a:rPr>
              <a:t>On the parts and service side:</a:t>
            </a:r>
            <a:r>
              <a:rPr lang="en-US" altLang="ja-JP" sz="2800" dirty="0" smtClean="0">
                <a:ea typeface="ＭＳ Ｐゴシック" pitchFamily="34" charset="-128"/>
              </a:rPr>
              <a:t> Diversified Food Service Supply (AllPoints, FMP, Tundra, etc.) was sold by KRG Capital Partners to Mountain Capital; Heritage Food Service Group was sold by the Jordon Co. to Windjammer Capital;  Diversified FSS/FMP bought </a:t>
            </a:r>
            <a:r>
              <a:rPr lang="en-US" altLang="ja-JP" sz="2800" dirty="0" err="1" smtClean="0">
                <a:ea typeface="ＭＳ Ｐゴシック" pitchFamily="34" charset="-128"/>
              </a:rPr>
              <a:t>Duraparts</a:t>
            </a:r>
            <a:r>
              <a:rPr lang="en-US" altLang="ja-JP" sz="2800" dirty="0" smtClean="0">
                <a:ea typeface="ＭＳ Ｐゴシック" pitchFamily="34" charset="-128"/>
              </a:rPr>
              <a:t>; Diversified bought D.S.I Parts; Heritage Food Service Group bought Choquette CKS; Tech 24 bought the Service Solutions Group from Franke Foodservice. </a:t>
            </a:r>
            <a:endParaRPr lang="en-US" altLang="ja-JP" sz="2800" u="sng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743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>
                <a:ea typeface="ＭＳ Ｐゴシック" pitchFamily="34" charset="-128"/>
              </a:rPr>
              <a:t>Recent Dealer/Distributor M&amp;A Activity, </a:t>
            </a:r>
            <a:br>
              <a:rPr lang="en-US" sz="4000" dirty="0">
                <a:ea typeface="ＭＳ Ｐゴシック" pitchFamily="34" charset="-128"/>
              </a:rPr>
            </a:br>
            <a:r>
              <a:rPr lang="en-US" sz="4000" dirty="0">
                <a:ea typeface="ＭＳ Ｐゴシック" pitchFamily="34" charset="-128"/>
              </a:rPr>
              <a:t>Including Parts and Service</a:t>
            </a:r>
            <a:endParaRPr lang="en-US" sz="4000" dirty="0" smtClean="0">
              <a:ea typeface="ＭＳ Ｐゴシック" pitchFamily="34" charset="-128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0"/>
            <a:ext cx="109728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u="sng" dirty="0" smtClean="0">
                <a:ea typeface="ＭＳ Ｐゴシック" pitchFamily="34" charset="-128"/>
              </a:rPr>
              <a:t>Deals in 20</a:t>
            </a:r>
            <a:r>
              <a:rPr lang="en-US" altLang="ja-JP" sz="2400" u="sng" dirty="0" smtClean="0">
                <a:ea typeface="ＭＳ Ｐゴシック" pitchFamily="34" charset="-128"/>
              </a:rPr>
              <a:t>16 </a:t>
            </a:r>
            <a:r>
              <a:rPr lang="en-US" altLang="ja-JP" sz="2400" dirty="0" smtClean="0">
                <a:ea typeface="ＭＳ Ｐゴシック" pitchFamily="34" charset="-128"/>
              </a:rPr>
              <a:t>: Chef’s Toys bought design-dealer Michael Blackman Assoc.; BHS Foodservice Solutions bought Innovative Restaurant </a:t>
            </a:r>
            <a:r>
              <a:rPr lang="en-US" altLang="ja-JP" sz="2400" dirty="0">
                <a:ea typeface="ＭＳ Ｐゴシック" pitchFamily="34" charset="-128"/>
              </a:rPr>
              <a:t>S</a:t>
            </a:r>
            <a:r>
              <a:rPr lang="en-US" altLang="ja-JP" sz="2400" dirty="0" smtClean="0">
                <a:ea typeface="ＭＳ Ｐゴシック" pitchFamily="34" charset="-128"/>
              </a:rPr>
              <a:t>upply; Sysco Corp. bought Brakes Group (U.K.) and exercised an option and bought Instawares Holdings/Supplies on the Fly; Sam Tell Cos. bought Premium Supply; TriMark USA bought Adams-Burch and R.W. Smith; Bargreen Ellingson bought the Restaurant Source; Boelter bought Premier Restaurant Equipment; Best Restaurant Equipment sold to an ESOP; Hendrix Hotel &amp; Foodservice Equipment and Russell Foodservice Equipment in Canada merged; Johnson Lancaster and </a:t>
            </a:r>
            <a:r>
              <a:rPr lang="en-US" altLang="ja-JP" sz="2400" dirty="0" err="1" smtClean="0">
                <a:ea typeface="ＭＳ Ｐゴシック" pitchFamily="34" charset="-128"/>
              </a:rPr>
              <a:t>Shert</a:t>
            </a:r>
            <a:r>
              <a:rPr lang="en-US" altLang="ja-JP" sz="2400" dirty="0" smtClean="0">
                <a:ea typeface="ＭＳ Ｐゴシック" pitchFamily="34" charset="-128"/>
              </a:rPr>
              <a:t> Food Service Equipment “partnered”. </a:t>
            </a:r>
            <a:r>
              <a:rPr lang="en-US" altLang="ja-JP" sz="2400" u="sng" dirty="0" smtClean="0">
                <a:ea typeface="ＭＳ Ｐゴシック" pitchFamily="34" charset="-128"/>
              </a:rPr>
              <a:t>On the parts side</a:t>
            </a:r>
            <a:r>
              <a:rPr lang="en-US" altLang="ja-JP" sz="2400" dirty="0">
                <a:ea typeface="ＭＳ Ｐゴシック" pitchFamily="34" charset="-128"/>
              </a:rPr>
              <a:t>:</a:t>
            </a:r>
            <a:r>
              <a:rPr lang="en-US" altLang="ja-JP" sz="2400" dirty="0" smtClean="0">
                <a:ea typeface="ＭＳ Ｐゴシック" pitchFamily="34" charset="-128"/>
              </a:rPr>
              <a:t> Parts Town acquired Whaley Foodservice Repairs. Then Berkshire Partners (not Berkshire-Hathaway) invested in Parts Town while Summit Partners maintained stake; DFSI acquired </a:t>
            </a:r>
            <a:r>
              <a:rPr lang="en-US" altLang="ja-JP" sz="2400" dirty="0" err="1">
                <a:ea typeface="ＭＳ Ｐゴシック" pitchFamily="34" charset="-128"/>
              </a:rPr>
              <a:t>L</a:t>
            </a:r>
            <a:r>
              <a:rPr lang="en-US" altLang="ja-JP" sz="2400" dirty="0" err="1" smtClean="0">
                <a:ea typeface="ＭＳ Ｐゴシック" pitchFamily="34" charset="-128"/>
              </a:rPr>
              <a:t>undco</a:t>
            </a:r>
            <a:r>
              <a:rPr lang="en-US" altLang="ja-JP" sz="2400" dirty="0" smtClean="0">
                <a:ea typeface="ＭＳ Ｐゴシック" pitchFamily="34" charset="-128"/>
              </a:rPr>
              <a:t> Supply and merged it with All Points.</a:t>
            </a:r>
            <a:r>
              <a:rPr lang="en-US" altLang="ja-JP" sz="2800" dirty="0" smtClean="0">
                <a:ea typeface="ＭＳ Ｐゴシック" pitchFamily="34" charset="-128"/>
              </a:rPr>
              <a:t> </a:t>
            </a:r>
            <a:endParaRPr lang="en-US" altLang="ja-JP" sz="2800" u="sng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313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>
                <a:ea typeface="ＭＳ Ｐゴシック" pitchFamily="34" charset="-128"/>
              </a:rPr>
              <a:t>Recent Dealer/Distributor M&amp;A </a:t>
            </a:r>
            <a:r>
              <a:rPr lang="en-US" sz="4000" dirty="0" smtClean="0">
                <a:ea typeface="ＭＳ Ｐゴシック" pitchFamily="34" charset="-128"/>
              </a:rPr>
              <a:t>Activity</a:t>
            </a:r>
            <a:r>
              <a:rPr lang="en-US" sz="4000" dirty="0">
                <a:ea typeface="ＭＳ Ｐゴシック" pitchFamily="34" charset="-128"/>
              </a:rPr>
              <a:t/>
            </a:r>
            <a:br>
              <a:rPr lang="en-US" sz="4000" dirty="0">
                <a:ea typeface="ＭＳ Ｐゴシック" pitchFamily="34" charset="-128"/>
              </a:rPr>
            </a:br>
            <a:endParaRPr lang="en-US" sz="4000" dirty="0" smtClean="0">
              <a:ea typeface="ＭＳ Ｐゴシック" pitchFamily="34" charset="-128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0"/>
            <a:ext cx="109728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600" u="sng" dirty="0" smtClean="0">
                <a:ea typeface="ＭＳ Ｐゴシック" pitchFamily="34" charset="-128"/>
              </a:rPr>
              <a:t>Deals in </a:t>
            </a:r>
            <a:r>
              <a:rPr lang="en-US" altLang="ja-JP" sz="2600" u="sng" dirty="0" smtClean="0">
                <a:ea typeface="ＭＳ Ｐゴシック" pitchFamily="34" charset="-128"/>
              </a:rPr>
              <a:t>2017 so far</a:t>
            </a:r>
            <a:r>
              <a:rPr lang="en-US" altLang="ja-JP" sz="2600" dirty="0" smtClean="0">
                <a:ea typeface="ＭＳ Ｐゴシック" pitchFamily="34" charset="-128"/>
              </a:rPr>
              <a:t>: Richard’s Restaurant Supply acquired the </a:t>
            </a:r>
            <a:r>
              <a:rPr lang="en-US" altLang="ja-JP" sz="2600" dirty="0" err="1" smtClean="0">
                <a:ea typeface="ＭＳ Ｐゴシック" pitchFamily="34" charset="-128"/>
              </a:rPr>
              <a:t>Loubat</a:t>
            </a:r>
            <a:r>
              <a:rPr lang="en-US" altLang="ja-JP" sz="2600" dirty="0" smtClean="0">
                <a:ea typeface="ＭＳ Ｐゴシック" pitchFamily="34" charset="-128"/>
              </a:rPr>
              <a:t> Equipment name; </a:t>
            </a:r>
            <a:r>
              <a:rPr lang="en-US" sz="2600" dirty="0" smtClean="0"/>
              <a:t>TriMark acquired Hockenbergs; Edward Don &amp; Co. sold a stake to private equity company </a:t>
            </a:r>
            <a:r>
              <a:rPr lang="en-US" sz="2600" dirty="0" err="1" smtClean="0"/>
              <a:t>Vestar</a:t>
            </a:r>
            <a:r>
              <a:rPr lang="en-US" sz="2600" dirty="0" smtClean="0"/>
              <a:t> Capital Partners; Franke Foodservice </a:t>
            </a:r>
            <a:r>
              <a:rPr lang="en-US" sz="2600" dirty="0"/>
              <a:t>a</a:t>
            </a:r>
            <a:r>
              <a:rPr lang="en-US" sz="2600" dirty="0" smtClean="0"/>
              <a:t>cquired fabricator </a:t>
            </a:r>
            <a:r>
              <a:rPr lang="en-US" sz="2600" dirty="0" err="1" smtClean="0"/>
              <a:t>Sertek</a:t>
            </a:r>
            <a:r>
              <a:rPr lang="en-US" sz="2600" dirty="0"/>
              <a:t>;</a:t>
            </a:r>
            <a:r>
              <a:rPr lang="en-US" sz="2600" dirty="0" smtClean="0"/>
              <a:t> BHS Foodservice Solutions bought H. Weiss Co.; </a:t>
            </a:r>
            <a:r>
              <a:rPr lang="en-US" sz="2600" dirty="0"/>
              <a:t>Blue </a:t>
            </a:r>
            <a:r>
              <a:rPr lang="en-US" sz="2600" dirty="0" smtClean="0"/>
              <a:t>Point </a:t>
            </a:r>
            <a:r>
              <a:rPr lang="en-US" sz="2600" dirty="0"/>
              <a:t>acquired </a:t>
            </a:r>
            <a:r>
              <a:rPr lang="en-US" sz="2600" dirty="0" err="1" smtClean="0"/>
              <a:t>Guitech</a:t>
            </a:r>
            <a:r>
              <a:rPr lang="en-US" sz="2600" dirty="0" smtClean="0"/>
              <a:t> Services and merged it with Russell Hendrix; Great Lakes West purchased Kessenich’s Ltd.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06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FER </a:t>
            </a:r>
            <a:r>
              <a:rPr lang="en-US" dirty="0" smtClean="0"/>
              <a:t>Top Dealer Sales 2013-2016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314524"/>
              </p:ext>
            </p:extLst>
          </p:nvPr>
        </p:nvGraphicFramePr>
        <p:xfrm>
          <a:off x="609600" y="1600200"/>
          <a:ext cx="10972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316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ea typeface="ＭＳ Ｐゴシック" pitchFamily="34" charset="-128"/>
              </a:rPr>
              <a:t>Credits &amp; Acknowledgements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600200"/>
            <a:ext cx="109728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ea typeface="ＭＳ Ｐゴシック" pitchFamily="34" charset="-128"/>
              </a:rPr>
              <a:t>All base data from </a:t>
            </a:r>
            <a:r>
              <a:rPr lang="en-US" sz="2800" i="1" dirty="0" smtClean="0">
                <a:ea typeface="ＭＳ Ｐゴシック" pitchFamily="34" charset="-128"/>
              </a:rPr>
              <a:t>FE&amp;S</a:t>
            </a:r>
            <a:r>
              <a:rPr lang="en-US" sz="2800" dirty="0" smtClean="0">
                <a:ea typeface="ＭＳ Ｐゴシック" pitchFamily="34" charset="-128"/>
              </a:rPr>
              <a:t> Distribution Giants, April 2017 and previous years, copyright </a:t>
            </a:r>
            <a:r>
              <a:rPr lang="en-US" sz="2800" i="1" dirty="0" smtClean="0">
                <a:ea typeface="ＭＳ Ｐゴシック" pitchFamily="34" charset="-128"/>
              </a:rPr>
              <a:t>FE&amp;S,</a:t>
            </a:r>
            <a:r>
              <a:rPr lang="en-US" sz="2800" dirty="0" smtClean="0">
                <a:ea typeface="ＭＳ Ｐゴシック" pitchFamily="34" charset="-128"/>
              </a:rPr>
              <a:t> 2017.</a:t>
            </a:r>
          </a:p>
          <a:p>
            <a:r>
              <a:rPr lang="en-US" sz="2800" dirty="0" smtClean="0">
                <a:ea typeface="ＭＳ Ｐゴシック" pitchFamily="34" charset="-128"/>
              </a:rPr>
              <a:t>Quartile and buying group analyses courtesy of John Muldowney, Clarity Marketing.</a:t>
            </a:r>
          </a:p>
        </p:txBody>
      </p:sp>
    </p:spTree>
    <p:extLst>
      <p:ext uri="{BB962C8B-B14F-4D97-AF65-F5344CB8AC3E}">
        <p14:creationId xmlns:p14="http://schemas.microsoft.com/office/powerpoint/2010/main" val="367888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FER</a:t>
            </a:r>
            <a:r>
              <a:rPr lang="en-US" dirty="0" smtClean="0"/>
              <a:t> Top Dealer Growth Rates Vs. E&amp;S Market 2010-2016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106441"/>
              </p:ext>
            </p:extLst>
          </p:nvPr>
        </p:nvGraphicFramePr>
        <p:xfrm>
          <a:off x="609600" y="1600200"/>
          <a:ext cx="10972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486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ea typeface="ＭＳ Ｐゴシック" pitchFamily="34" charset="-128"/>
              </a:rPr>
              <a:t>Top Dealers—Overview &amp; Trends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143000"/>
            <a:ext cx="10972800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ea typeface="ＭＳ Ｐゴシック" pitchFamily="34" charset="-128"/>
              </a:rPr>
              <a:t>A very significant percentage of Top Dealer growth in 2016 came from TriMark USA and Clark Associates alone.</a:t>
            </a:r>
          </a:p>
          <a:p>
            <a:r>
              <a:rPr lang="en-US" sz="2400" dirty="0" smtClean="0">
                <a:ea typeface="ＭＳ Ｐゴシック" pitchFamily="34" charset="-128"/>
              </a:rPr>
              <a:t>TriMark, boosted by its June 2016 acquisitions of R.W. Smith and Adams Burch, and strong organic growth, grew 30%, adding $348 million in sales.</a:t>
            </a:r>
          </a:p>
          <a:p>
            <a:r>
              <a:rPr lang="en-US" sz="2400" dirty="0" smtClean="0">
                <a:ea typeface="ＭＳ Ｐゴシック" pitchFamily="34" charset="-128"/>
              </a:rPr>
              <a:t>Clark, with its remarkable internet presence but diversified approach to the market, added nearly $274 million in sales, a 43.3% gain.</a:t>
            </a:r>
          </a:p>
          <a:p>
            <a:r>
              <a:rPr lang="en-US" sz="2400" dirty="0" smtClean="0">
                <a:ea typeface="ＭＳ Ｐゴシック" pitchFamily="34" charset="-128"/>
              </a:rPr>
              <a:t>In 2016, Clark leap-frogged Wasserstrom and Edward Don to become the second largest dealer in the country with $906 million in total volume.</a:t>
            </a:r>
          </a:p>
          <a:p>
            <a:r>
              <a:rPr lang="en-US" sz="2400" dirty="0" smtClean="0">
                <a:ea typeface="ＭＳ Ｐゴシック" pitchFamily="34" charset="-128"/>
              </a:rPr>
              <a:t>TriMark and Clark’s combined growth of more than $621 million in revenue accounted for more than 60% of the growth of the Top Dealers last year.</a:t>
            </a:r>
          </a:p>
          <a:p>
            <a:r>
              <a:rPr lang="en-US" sz="2400" dirty="0" smtClean="0">
                <a:ea typeface="ＭＳ Ｐゴシック" pitchFamily="34" charset="-128"/>
              </a:rPr>
              <a:t>But even with these two removed, the remaining 55 dealers grew 8.5%, almost double our estimate of 4.3% growth for the E&amp;S market as a whole in 2016.</a:t>
            </a:r>
          </a:p>
        </p:txBody>
      </p:sp>
    </p:spTree>
    <p:extLst>
      <p:ext uri="{BB962C8B-B14F-4D97-AF65-F5344CB8AC3E}">
        <p14:creationId xmlns:p14="http://schemas.microsoft.com/office/powerpoint/2010/main" val="216935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ea typeface="ＭＳ Ｐゴシック" pitchFamily="34" charset="-128"/>
              </a:rPr>
              <a:t>Top Dealers—Overview &amp; Trends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066800"/>
            <a:ext cx="10972800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ea typeface="ＭＳ Ｐゴシック" pitchFamily="34" charset="-128"/>
              </a:rPr>
              <a:t>Thanks in part to TriMark and Clark, the Top 10 grew 18.2% and the Top 19, a third of our 57 Top dealers, were up 16.9%.</a:t>
            </a:r>
          </a:p>
          <a:p>
            <a:r>
              <a:rPr lang="en-US" sz="2400" dirty="0" smtClean="0">
                <a:ea typeface="ＭＳ Ｐゴシック" pitchFamily="34" charset="-128"/>
              </a:rPr>
              <a:t>But Top </a:t>
            </a:r>
            <a:r>
              <a:rPr lang="en-US" sz="2400" dirty="0">
                <a:ea typeface="ＭＳ Ｐゴシック" pitchFamily="34" charset="-128"/>
              </a:rPr>
              <a:t>Dealers ranked 20 to 38 grew </a:t>
            </a:r>
            <a:r>
              <a:rPr lang="en-US" sz="2400" dirty="0" smtClean="0">
                <a:ea typeface="ＭＳ Ｐゴシック" pitchFamily="34" charset="-128"/>
              </a:rPr>
              <a:t>combined sales 10.5%, while those ranked </a:t>
            </a:r>
            <a:r>
              <a:rPr lang="en-US" sz="2400" dirty="0">
                <a:ea typeface="ＭＳ Ｐゴシック" pitchFamily="34" charset="-128"/>
              </a:rPr>
              <a:t>39 to </a:t>
            </a:r>
            <a:r>
              <a:rPr lang="en-US" sz="2400" dirty="0" smtClean="0">
                <a:ea typeface="ＭＳ Ｐゴシック" pitchFamily="34" charset="-128"/>
              </a:rPr>
              <a:t>57 </a:t>
            </a:r>
            <a:r>
              <a:rPr lang="en-US" sz="2400" dirty="0">
                <a:ea typeface="ＭＳ Ｐゴシック" pitchFamily="34" charset="-128"/>
              </a:rPr>
              <a:t>saw sales grow </a:t>
            </a:r>
            <a:r>
              <a:rPr lang="en-US" sz="2400" dirty="0" smtClean="0">
                <a:ea typeface="ＭＳ Ｐゴシック" pitchFamily="34" charset="-128"/>
              </a:rPr>
              <a:t>4.5%, still ahead of the overall market.</a:t>
            </a:r>
          </a:p>
          <a:p>
            <a:r>
              <a:rPr lang="en-US" sz="2400" dirty="0" smtClean="0">
                <a:ea typeface="ＭＳ Ｐゴシック" pitchFamily="34" charset="-128"/>
              </a:rPr>
              <a:t>Acquisitions helped boost revenues at other Top 10 dealers, including Boelter, which bought Premier and grew 18%, and Bargreen Ellison, which acquired Restaurant Source in Denver, up 14.3%.</a:t>
            </a:r>
          </a:p>
          <a:p>
            <a:r>
              <a:rPr lang="en-US" sz="2400" dirty="0" smtClean="0">
                <a:ea typeface="ＭＳ Ｐゴシック" pitchFamily="34" charset="-128"/>
              </a:rPr>
              <a:t>Top 25 dealers Chef’s Toys and Sam Tell Cos. also benefited from acquisitions.</a:t>
            </a:r>
          </a:p>
          <a:p>
            <a:r>
              <a:rPr lang="en-US" sz="2400" dirty="0" smtClean="0">
                <a:ea typeface="ＭＳ Ｐゴシック" pitchFamily="34" charset="-128"/>
              </a:rPr>
              <a:t>Many other dealers saw quite spectacular growth.</a:t>
            </a:r>
          </a:p>
          <a:p>
            <a:r>
              <a:rPr lang="en-US" sz="2400" dirty="0" smtClean="0">
                <a:ea typeface="ＭＳ Ｐゴシック" pitchFamily="34" charset="-128"/>
              </a:rPr>
              <a:t>KaTom, also a strong internet play, posted a $28 million sales increase to $94.5 million, a 43.2% gain.  </a:t>
            </a:r>
          </a:p>
          <a:p>
            <a:r>
              <a:rPr lang="en-US" sz="2400" dirty="0" smtClean="0">
                <a:ea typeface="ＭＳ Ｐゴシック" pitchFamily="34" charset="-128"/>
              </a:rPr>
              <a:t>Amundson Commercial Kitchens in Oklahoma City saw a 64% sales gain.</a:t>
            </a:r>
          </a:p>
        </p:txBody>
      </p:sp>
    </p:spTree>
    <p:extLst>
      <p:ext uri="{BB962C8B-B14F-4D97-AF65-F5344CB8AC3E}">
        <p14:creationId xmlns:p14="http://schemas.microsoft.com/office/powerpoint/2010/main" val="41925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ea typeface="ＭＳ Ｐゴシック" pitchFamily="34" charset="-128"/>
              </a:rPr>
              <a:t>Top Dealers—Overview &amp; Trends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609600" y="1447800"/>
            <a:ext cx="10972800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600" dirty="0" smtClean="0">
                <a:ea typeface="ＭＳ Ｐゴシック" pitchFamily="34" charset="-128"/>
              </a:rPr>
              <a:t>Other dealers with significant gains included Rapids, up 37.7%, </a:t>
            </a:r>
            <a:r>
              <a:rPr lang="en-US" sz="2600" dirty="0" err="1" smtClean="0">
                <a:ea typeface="ＭＳ Ｐゴシック" pitchFamily="34" charset="-128"/>
              </a:rPr>
              <a:t>Bezac</a:t>
            </a:r>
            <a:r>
              <a:rPr lang="en-US" sz="2600" dirty="0" smtClean="0">
                <a:ea typeface="ＭＳ Ｐゴシック" pitchFamily="34" charset="-128"/>
              </a:rPr>
              <a:t> Equipment, up 31%; and Myers Restaurant Supply, up nearly 28%.</a:t>
            </a:r>
          </a:p>
          <a:p>
            <a:r>
              <a:rPr lang="en-US" sz="2600" dirty="0" smtClean="0">
                <a:ea typeface="ＭＳ Ｐゴシック" pitchFamily="34" charset="-128"/>
              </a:rPr>
              <a:t>What’s driving all this growth is lots of private equity money, generational issues, and the increasing nationalization of E&amp;S distribution.</a:t>
            </a:r>
          </a:p>
          <a:p>
            <a:r>
              <a:rPr lang="en-US" sz="2600" dirty="0" smtClean="0">
                <a:ea typeface="ＭＳ Ｐゴシック" pitchFamily="34" charset="-128"/>
              </a:rPr>
              <a:t>Chains, the internet and big bid work make the market more national.</a:t>
            </a:r>
          </a:p>
          <a:p>
            <a:r>
              <a:rPr lang="en-US" sz="2600" dirty="0" smtClean="0">
                <a:ea typeface="ＭＳ Ｐゴシック" pitchFamily="34" charset="-128"/>
              </a:rPr>
              <a:t>This can be seen in the Top 10 or Top 25 but these factors are affecting dealers in all niches and markets.</a:t>
            </a:r>
          </a:p>
          <a:p>
            <a:r>
              <a:rPr lang="en-US" sz="2600" dirty="0" smtClean="0">
                <a:ea typeface="ＭＳ Ｐゴシック" pitchFamily="34" charset="-128"/>
              </a:rPr>
              <a:t>Beyond M&amp;A, many dealers are seeing strong organic growth and also benefiting from a strong spec market.</a:t>
            </a:r>
          </a:p>
          <a:p>
            <a:r>
              <a:rPr lang="en-US" sz="2600" dirty="0" smtClean="0">
                <a:ea typeface="ＭＳ Ｐゴシック" pitchFamily="34" charset="-128"/>
              </a:rPr>
              <a:t>Almost half of our 57 Top Dealers had double-digit growth in 2016.   </a:t>
            </a:r>
          </a:p>
          <a:p>
            <a:pPr marL="0" indent="0">
              <a:buNone/>
            </a:pPr>
            <a:endParaRPr lang="en-US" sz="2600" dirty="0">
              <a:ea typeface="ＭＳ Ｐゴシック" pitchFamily="34" charset="-128"/>
            </a:endParaRPr>
          </a:p>
          <a:p>
            <a:endParaRPr lang="en-US" sz="26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67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</a:rPr>
              <a:t>FER 2017 Top Dealers: 1-17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017126"/>
              </p:ext>
            </p:extLst>
          </p:nvPr>
        </p:nvGraphicFramePr>
        <p:xfrm>
          <a:off x="711201" y="1142995"/>
          <a:ext cx="10871202" cy="4800614"/>
        </p:xfrm>
        <a:graphic>
          <a:graphicData uri="http://schemas.openxmlformats.org/drawingml/2006/table">
            <a:tbl>
              <a:tblPr/>
              <a:tblGrid>
                <a:gridCol w="626912"/>
                <a:gridCol w="4369375"/>
                <a:gridCol w="2037460"/>
                <a:gridCol w="1462792"/>
                <a:gridCol w="1462792"/>
                <a:gridCol w="911871"/>
              </a:tblGrid>
              <a:tr h="279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Rank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Company Name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Headquarters Location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Revenue</a:t>
                      </a: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Revenue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 Change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TriMark USA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South Attleboro, Mass.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$1,513,000,000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$1,165,000,000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29.9%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Clark Associates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Lancaster, </a:t>
                      </a:r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Pa.</a:t>
                      </a:r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$906,000,000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$632,450,000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43.3%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Edward Don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Woodridge, Ill.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$848,850,000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$789,789,000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7.5%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Wasserstrom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Colombus, Ohio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$652,000,000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$640,000,000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Boelter Companies, The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Waukesha, Wis.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$361,105,000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$306,000,000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18.0%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Singer 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Elverson, </a:t>
                      </a:r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Pa.</a:t>
                      </a:r>
                      <a:endParaRPr lang="en-US" sz="14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$294,083,443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$267,518,681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9.9%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Bargreen Ellingson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Tacoma, Wash.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$255,000,000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$223,000,000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14.3%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Hockenbergs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Omaha, Neb.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$194,688,513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$185,293,305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5.1%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Hubert Co.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Harrison, Ohio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$177,600,000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$179,100,000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-0.8%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Stafford Smith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Microsoft Sans Serif"/>
                        </a:rPr>
                        <a:t>Kalamazoo, </a:t>
                      </a:r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Mich.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$160,980,000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$149,340,000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7.8%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Mission Restaurant Supply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San Antonio, Tex.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$132,500,000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$112,400,000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17.9%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Central Restaurant Products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Indianapolis, Ind.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$131,000,000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$116,040,000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12.9%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Duray/Baring/J.F. Duncan Industries**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Downey, Calif.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$121,000,000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$110,000,000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10.0%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Johnson-Lancaster and Associates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Clearwater, Fla.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$116,000,000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$106,500,000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8.9%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Ace Mart Restaurant Supply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San Antonio, Tex.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$114,641,896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$111,298,061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3.0%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C&amp;T Design Equipment Co.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Indianapolis, Ind.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$107,747,885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$121,209,704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-11.1%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QualServ Solutions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Fort Smith, Ark.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effectLst/>
                          <a:latin typeface="Microsoft Sans Serif"/>
                        </a:rPr>
                        <a:t>$100,767,000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$87,942,000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effectLst/>
                          <a:latin typeface="Microsoft Sans Serif"/>
                        </a:rPr>
                        <a:t>14.6%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79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19000</TotalTime>
  <Words>4868</Words>
  <Application>Microsoft Office PowerPoint</Application>
  <PresentationFormat>Custom</PresentationFormat>
  <Paragraphs>1243</Paragraphs>
  <Slides>40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Custom Design</vt:lpstr>
      <vt:lpstr>2_Custom Design</vt:lpstr>
      <vt:lpstr>3_Custom Design</vt:lpstr>
      <vt:lpstr>1_Custom Design</vt:lpstr>
      <vt:lpstr>The Top U.S. &amp; Canadian Equipment &amp; Supplies Dealers &amp; Distributors 2017</vt:lpstr>
      <vt:lpstr>Top Dealers &amp; Distributors—Overview &amp; Trends</vt:lpstr>
      <vt:lpstr>Top Dealers &amp; Distributors—Overview &amp; Trends</vt:lpstr>
      <vt:lpstr>FER Top Dealer Sales 2013-2016</vt:lpstr>
      <vt:lpstr>FER Top Dealer Growth Rates Vs. E&amp;S Market 2010-2016</vt:lpstr>
      <vt:lpstr>Top Dealers—Overview &amp; Trends</vt:lpstr>
      <vt:lpstr>Top Dealers—Overview &amp; Trends</vt:lpstr>
      <vt:lpstr>Top Dealers—Overview &amp; Trends</vt:lpstr>
      <vt:lpstr>FER 2017 Top Dealers: 1-17</vt:lpstr>
      <vt:lpstr>FER 2017 Top Dealers: 18-34</vt:lpstr>
      <vt:lpstr>FER 2017 Top Dealers: 35-51</vt:lpstr>
      <vt:lpstr>FER 2016 Top Dealers: 52-57</vt:lpstr>
      <vt:lpstr>FER 100 Large Dealers Ranked </vt:lpstr>
      <vt:lpstr>FER 100 Dealers Ranked, 1-15</vt:lpstr>
      <vt:lpstr>FER 100 Dealers Ranked, 16-30</vt:lpstr>
      <vt:lpstr>FER 100 Dealers Ranked, 31-45</vt:lpstr>
      <vt:lpstr>FER 100 Dealers Ranked, 46-60</vt:lpstr>
      <vt:lpstr>FER 100 Dealers Ranked, 61-75</vt:lpstr>
      <vt:lpstr>FER 100 Dealers Ranked, 76-90</vt:lpstr>
      <vt:lpstr>FER 100 Dealers Ranked, 91-100</vt:lpstr>
      <vt:lpstr>Canadian Dealers &amp; Broadline Distributors</vt:lpstr>
      <vt:lpstr>Canadian Dealers &amp; Broadline Distributors</vt:lpstr>
      <vt:lpstr>Leading Canadian Dealers</vt:lpstr>
      <vt:lpstr>Broadliners &amp; Internet/Wholesale Distributors</vt:lpstr>
      <vt:lpstr>FE&amp;S “Giants” Dealers:  Quartile Analysis</vt:lpstr>
      <vt:lpstr>FE&amp;S “Giants” Quartile Share, 2016</vt:lpstr>
      <vt:lpstr>FE&amp;S Dealer “Giants” 2011-2015 </vt:lpstr>
      <vt:lpstr>FE&amp;S Giants Product Sales Breakdowns</vt:lpstr>
      <vt:lpstr>Dealer Buying Group Sales, FE&amp;S Giants</vt:lpstr>
      <vt:lpstr>Dealer Buying Group Share 2015, FE&amp;S Giants</vt:lpstr>
      <vt:lpstr>Dealer Buying Group Share 2016, FE&amp;S Giants</vt:lpstr>
      <vt:lpstr>Dealer Buying Group Overlap, ABC FE&amp;S Giants</vt:lpstr>
      <vt:lpstr>Dealer Buying Group Analysis</vt:lpstr>
      <vt:lpstr>Dealer Buying Group Analysis</vt:lpstr>
      <vt:lpstr>Consolidation, Other Issues</vt:lpstr>
      <vt:lpstr>Recent Dealer/Distributor M&amp;A Activity,  Including Parts and Service</vt:lpstr>
      <vt:lpstr>Recent Dealer/Distributor M&amp;A Activity,  Including Parts and Service</vt:lpstr>
      <vt:lpstr>Recent Dealer/Distributor M&amp;A Activity,  Including Parts and Service</vt:lpstr>
      <vt:lpstr>Recent Dealer/Distributor M&amp;A Activity </vt:lpstr>
      <vt:lpstr>Credits &amp; 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Palmer</dc:creator>
  <cp:lastModifiedBy>Robin Ashton</cp:lastModifiedBy>
  <cp:revision>1005</cp:revision>
  <cp:lastPrinted>2017-08-07T19:40:44Z</cp:lastPrinted>
  <dcterms:created xsi:type="dcterms:W3CDTF">2008-07-14T17:49:55Z</dcterms:created>
  <dcterms:modified xsi:type="dcterms:W3CDTF">2017-08-09T10:55:25Z</dcterms:modified>
</cp:coreProperties>
</file>