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4061" r:id="rId2"/>
    <p:sldMasterId id="2147484076" r:id="rId3"/>
    <p:sldMasterId id="2147484046" r:id="rId4"/>
  </p:sldMasterIdLst>
  <p:notesMasterIdLst>
    <p:notesMasterId r:id="rId27"/>
  </p:notesMasterIdLst>
  <p:handoutMasterIdLst>
    <p:handoutMasterId r:id="rId28"/>
  </p:handoutMasterIdLst>
  <p:sldIdLst>
    <p:sldId id="970" r:id="rId5"/>
    <p:sldId id="971" r:id="rId6"/>
    <p:sldId id="972" r:id="rId7"/>
    <p:sldId id="996" r:id="rId8"/>
    <p:sldId id="973" r:id="rId9"/>
    <p:sldId id="1003" r:id="rId10"/>
    <p:sldId id="1004" r:id="rId11"/>
    <p:sldId id="999" r:id="rId12"/>
    <p:sldId id="1000" r:id="rId13"/>
    <p:sldId id="977" r:id="rId14"/>
    <p:sldId id="978" r:id="rId15"/>
    <p:sldId id="979" r:id="rId16"/>
    <p:sldId id="980" r:id="rId17"/>
    <p:sldId id="981" r:id="rId18"/>
    <p:sldId id="1002" r:id="rId19"/>
    <p:sldId id="1001" r:id="rId20"/>
    <p:sldId id="983" r:id="rId21"/>
    <p:sldId id="984" r:id="rId22"/>
    <p:sldId id="985" r:id="rId23"/>
    <p:sldId id="989" r:id="rId24"/>
    <p:sldId id="990" r:id="rId25"/>
    <p:sldId id="998" r:id="rId26"/>
  </p:sldIdLst>
  <p:sldSz cx="12192000" cy="6858000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  <p15:guide id="3" orient="horz" pos="2949">
          <p15:clr>
            <a:srgbClr val="A4A3A4"/>
          </p15:clr>
        </p15:guide>
        <p15:guide id="4" pos="22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 S Ashton" initials="JSA" lastIdx="28" clrIdx="0"/>
  <p:cmAuthor id="1" name="Robin Ashton" initials="R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83126" autoAdjust="0"/>
  </p:normalViewPr>
  <p:slideViewPr>
    <p:cSldViewPr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004" y="-114"/>
      </p:cViewPr>
      <p:guideLst>
        <p:guide orient="horz" pos="3024"/>
        <p:guide orient="horz" pos="2949"/>
        <p:guide pos="2304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Sheet1!$B$2:$B$11</c:f>
              <c:numCache>
                <c:formatCode>0.0%</c:formatCode>
                <c:ptCount val="10"/>
                <c:pt idx="0">
                  <c:v>8.6999999999999994E-2</c:v>
                </c:pt>
                <c:pt idx="1">
                  <c:v>0.03</c:v>
                </c:pt>
                <c:pt idx="2">
                  <c:v>-9.6000000000000002E-2</c:v>
                </c:pt>
                <c:pt idx="3">
                  <c:v>3.9E-2</c:v>
                </c:pt>
                <c:pt idx="4">
                  <c:v>6.4000000000000001E-2</c:v>
                </c:pt>
                <c:pt idx="5">
                  <c:v>5.7000000000000002E-2</c:v>
                </c:pt>
                <c:pt idx="6">
                  <c:v>7.0000000000000007E-2</c:v>
                </c:pt>
                <c:pt idx="7">
                  <c:v>5.6000000000000001E-2</c:v>
                </c:pt>
                <c:pt idx="8">
                  <c:v>3.5000000000000003E-2</c:v>
                </c:pt>
                <c:pt idx="9">
                  <c:v>5.7000000000000002E-2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2542464"/>
        <c:axId val="132545152"/>
      </c:lineChart>
      <c:catAx>
        <c:axId val="13254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32545152"/>
        <c:crosses val="autoZero"/>
        <c:auto val="1"/>
        <c:lblAlgn val="ctr"/>
        <c:lblOffset val="100"/>
        <c:noMultiLvlLbl val="0"/>
      </c:catAx>
      <c:valAx>
        <c:axId val="132545152"/>
        <c:scaling>
          <c:orientation val="minMax"/>
          <c:min val="-0.1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32542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Equipment</c:v>
                </c:pt>
              </c:strCache>
            </c:strRef>
          </c:tx>
          <c:cat>
            <c:strRef>
              <c:f>Sheet1!$A$2:$A$40</c:f>
              <c:strCache>
                <c:ptCount val="39"/>
                <c:pt idx="0">
                  <c:v>3Q/07</c:v>
                </c:pt>
                <c:pt idx="1">
                  <c:v>4Q/07</c:v>
                </c:pt>
                <c:pt idx="2">
                  <c:v>1Q/08</c:v>
                </c:pt>
                <c:pt idx="3">
                  <c:v>2Q/08</c:v>
                </c:pt>
                <c:pt idx="4">
                  <c:v>3Q/08</c:v>
                </c:pt>
                <c:pt idx="5">
                  <c:v>4Q/08</c:v>
                </c:pt>
                <c:pt idx="6">
                  <c:v>1Q/09</c:v>
                </c:pt>
                <c:pt idx="7">
                  <c:v>2Q/09</c:v>
                </c:pt>
                <c:pt idx="8">
                  <c:v>3Q/09</c:v>
                </c:pt>
                <c:pt idx="9">
                  <c:v>4Q/09</c:v>
                </c:pt>
                <c:pt idx="10">
                  <c:v>1Q/10</c:v>
                </c:pt>
                <c:pt idx="11">
                  <c:v>2Q/10</c:v>
                </c:pt>
                <c:pt idx="12">
                  <c:v>3Q/10</c:v>
                </c:pt>
                <c:pt idx="13">
                  <c:v>4Q/10</c:v>
                </c:pt>
                <c:pt idx="14">
                  <c:v>1Q/11</c:v>
                </c:pt>
                <c:pt idx="15">
                  <c:v>2Q/11</c:v>
                </c:pt>
                <c:pt idx="16">
                  <c:v>3Q/11</c:v>
                </c:pt>
                <c:pt idx="17">
                  <c:v>4Q/11</c:v>
                </c:pt>
                <c:pt idx="18">
                  <c:v>1Q/12</c:v>
                </c:pt>
                <c:pt idx="19">
                  <c:v>2Q/12</c:v>
                </c:pt>
                <c:pt idx="20">
                  <c:v>3Q/12</c:v>
                </c:pt>
                <c:pt idx="21">
                  <c:v>4Q/12</c:v>
                </c:pt>
                <c:pt idx="22">
                  <c:v>1Q/13</c:v>
                </c:pt>
                <c:pt idx="23">
                  <c:v>2Q/13</c:v>
                </c:pt>
                <c:pt idx="24">
                  <c:v>3Q/13</c:v>
                </c:pt>
                <c:pt idx="25">
                  <c:v>4Q/13</c:v>
                </c:pt>
                <c:pt idx="26">
                  <c:v>1Q/14</c:v>
                </c:pt>
                <c:pt idx="27">
                  <c:v>2Q/14</c:v>
                </c:pt>
                <c:pt idx="28">
                  <c:v>3Q/14</c:v>
                </c:pt>
                <c:pt idx="29">
                  <c:v>4Q/14</c:v>
                </c:pt>
                <c:pt idx="30">
                  <c:v>1Q/15</c:v>
                </c:pt>
                <c:pt idx="31">
                  <c:v>2Q/15</c:v>
                </c:pt>
                <c:pt idx="32">
                  <c:v>3Q/15</c:v>
                </c:pt>
                <c:pt idx="33">
                  <c:v>4Q/15</c:v>
                </c:pt>
                <c:pt idx="34">
                  <c:v>1Q/16</c:v>
                </c:pt>
                <c:pt idx="35">
                  <c:v>2Q-16</c:v>
                </c:pt>
                <c:pt idx="36">
                  <c:v>3Q-16</c:v>
                </c:pt>
                <c:pt idx="37">
                  <c:v>4Q-16</c:v>
                </c:pt>
                <c:pt idx="38">
                  <c:v>1Q-17</c:v>
                </c:pt>
              </c:strCache>
            </c:strRef>
          </c:cat>
          <c:val>
            <c:numRef>
              <c:f>Sheet1!$B$2:$B$40</c:f>
              <c:numCache>
                <c:formatCode>General</c:formatCode>
                <c:ptCount val="39"/>
                <c:pt idx="0">
                  <c:v>19.899999999999999</c:v>
                </c:pt>
                <c:pt idx="1">
                  <c:v>16.600000000000001</c:v>
                </c:pt>
                <c:pt idx="2">
                  <c:v>1.9</c:v>
                </c:pt>
                <c:pt idx="3">
                  <c:v>3.8</c:v>
                </c:pt>
                <c:pt idx="4">
                  <c:v>0.7</c:v>
                </c:pt>
                <c:pt idx="5">
                  <c:v>-13.4</c:v>
                </c:pt>
                <c:pt idx="6">
                  <c:v>-13.1</c:v>
                </c:pt>
                <c:pt idx="7">
                  <c:v>-15.3</c:v>
                </c:pt>
                <c:pt idx="8">
                  <c:v>-19.100000000000001</c:v>
                </c:pt>
                <c:pt idx="9">
                  <c:v>-5.5</c:v>
                </c:pt>
                <c:pt idx="10">
                  <c:v>-4</c:v>
                </c:pt>
                <c:pt idx="11">
                  <c:v>7.6</c:v>
                </c:pt>
                <c:pt idx="12">
                  <c:v>8.1</c:v>
                </c:pt>
                <c:pt idx="13">
                  <c:v>11.2</c:v>
                </c:pt>
                <c:pt idx="14">
                  <c:v>8.1</c:v>
                </c:pt>
                <c:pt idx="15">
                  <c:v>10</c:v>
                </c:pt>
                <c:pt idx="16">
                  <c:v>9</c:v>
                </c:pt>
                <c:pt idx="17">
                  <c:v>4</c:v>
                </c:pt>
                <c:pt idx="18">
                  <c:v>4.5</c:v>
                </c:pt>
                <c:pt idx="19">
                  <c:v>0.6</c:v>
                </c:pt>
                <c:pt idx="20">
                  <c:v>-0.3</c:v>
                </c:pt>
                <c:pt idx="21">
                  <c:v>2.7</c:v>
                </c:pt>
                <c:pt idx="22">
                  <c:v>2.7</c:v>
                </c:pt>
                <c:pt idx="23">
                  <c:v>4.7</c:v>
                </c:pt>
                <c:pt idx="24">
                  <c:v>4.8</c:v>
                </c:pt>
                <c:pt idx="25">
                  <c:v>9.6</c:v>
                </c:pt>
                <c:pt idx="26">
                  <c:v>9.5</c:v>
                </c:pt>
                <c:pt idx="27">
                  <c:v>8.4</c:v>
                </c:pt>
                <c:pt idx="28">
                  <c:v>7.4</c:v>
                </c:pt>
                <c:pt idx="29">
                  <c:v>3.3</c:v>
                </c:pt>
                <c:pt idx="30">
                  <c:v>2.8</c:v>
                </c:pt>
                <c:pt idx="31">
                  <c:v>4.5</c:v>
                </c:pt>
                <c:pt idx="32">
                  <c:v>5.2</c:v>
                </c:pt>
                <c:pt idx="33">
                  <c:v>0.5</c:v>
                </c:pt>
                <c:pt idx="34">
                  <c:v>1.3</c:v>
                </c:pt>
                <c:pt idx="35">
                  <c:v>1</c:v>
                </c:pt>
                <c:pt idx="36">
                  <c:v>-0.4</c:v>
                </c:pt>
                <c:pt idx="37">
                  <c:v>6.5</c:v>
                </c:pt>
                <c:pt idx="38">
                  <c:v>0.5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Supplies</c:v>
                </c:pt>
              </c:strCache>
            </c:strRef>
          </c:tx>
          <c:cat>
            <c:strRef>
              <c:f>Sheet1!$A$2:$A$40</c:f>
              <c:strCache>
                <c:ptCount val="39"/>
                <c:pt idx="0">
                  <c:v>3Q/07</c:v>
                </c:pt>
                <c:pt idx="1">
                  <c:v>4Q/07</c:v>
                </c:pt>
                <c:pt idx="2">
                  <c:v>1Q/08</c:v>
                </c:pt>
                <c:pt idx="3">
                  <c:v>2Q/08</c:v>
                </c:pt>
                <c:pt idx="4">
                  <c:v>3Q/08</c:v>
                </c:pt>
                <c:pt idx="5">
                  <c:v>4Q/08</c:v>
                </c:pt>
                <c:pt idx="6">
                  <c:v>1Q/09</c:v>
                </c:pt>
                <c:pt idx="7">
                  <c:v>2Q/09</c:v>
                </c:pt>
                <c:pt idx="8">
                  <c:v>3Q/09</c:v>
                </c:pt>
                <c:pt idx="9">
                  <c:v>4Q/09</c:v>
                </c:pt>
                <c:pt idx="10">
                  <c:v>1Q/10</c:v>
                </c:pt>
                <c:pt idx="11">
                  <c:v>2Q/10</c:v>
                </c:pt>
                <c:pt idx="12">
                  <c:v>3Q/10</c:v>
                </c:pt>
                <c:pt idx="13">
                  <c:v>4Q/10</c:v>
                </c:pt>
                <c:pt idx="14">
                  <c:v>1Q/11</c:v>
                </c:pt>
                <c:pt idx="15">
                  <c:v>2Q/11</c:v>
                </c:pt>
                <c:pt idx="16">
                  <c:v>3Q/11</c:v>
                </c:pt>
                <c:pt idx="17">
                  <c:v>4Q/11</c:v>
                </c:pt>
                <c:pt idx="18">
                  <c:v>1Q/12</c:v>
                </c:pt>
                <c:pt idx="19">
                  <c:v>2Q/12</c:v>
                </c:pt>
                <c:pt idx="20">
                  <c:v>3Q/12</c:v>
                </c:pt>
                <c:pt idx="21">
                  <c:v>4Q/12</c:v>
                </c:pt>
                <c:pt idx="22">
                  <c:v>1Q/13</c:v>
                </c:pt>
                <c:pt idx="23">
                  <c:v>2Q/13</c:v>
                </c:pt>
                <c:pt idx="24">
                  <c:v>3Q/13</c:v>
                </c:pt>
                <c:pt idx="25">
                  <c:v>4Q/13</c:v>
                </c:pt>
                <c:pt idx="26">
                  <c:v>1Q/14</c:v>
                </c:pt>
                <c:pt idx="27">
                  <c:v>2Q/14</c:v>
                </c:pt>
                <c:pt idx="28">
                  <c:v>3Q/14</c:v>
                </c:pt>
                <c:pt idx="29">
                  <c:v>4Q/14</c:v>
                </c:pt>
                <c:pt idx="30">
                  <c:v>1Q/15</c:v>
                </c:pt>
                <c:pt idx="31">
                  <c:v>2Q/15</c:v>
                </c:pt>
                <c:pt idx="32">
                  <c:v>3Q/15</c:v>
                </c:pt>
                <c:pt idx="33">
                  <c:v>4Q/15</c:v>
                </c:pt>
                <c:pt idx="34">
                  <c:v>1Q/16</c:v>
                </c:pt>
                <c:pt idx="35">
                  <c:v>2Q-16</c:v>
                </c:pt>
                <c:pt idx="36">
                  <c:v>3Q-16</c:v>
                </c:pt>
                <c:pt idx="37">
                  <c:v>4Q-16</c:v>
                </c:pt>
                <c:pt idx="38">
                  <c:v>1Q-17</c:v>
                </c:pt>
              </c:strCache>
            </c:strRef>
          </c:cat>
          <c:val>
            <c:numRef>
              <c:f>Sheet1!$C$2:$C$40</c:f>
              <c:numCache>
                <c:formatCode>General</c:formatCode>
                <c:ptCount val="39"/>
                <c:pt idx="0">
                  <c:v>6.9</c:v>
                </c:pt>
                <c:pt idx="1">
                  <c:v>-1.8</c:v>
                </c:pt>
                <c:pt idx="2">
                  <c:v>-6.1</c:v>
                </c:pt>
                <c:pt idx="3">
                  <c:v>-0.7</c:v>
                </c:pt>
                <c:pt idx="4">
                  <c:v>-0.3</c:v>
                </c:pt>
                <c:pt idx="5">
                  <c:v>-10.6</c:v>
                </c:pt>
                <c:pt idx="6">
                  <c:v>-10.199999999999999</c:v>
                </c:pt>
                <c:pt idx="7">
                  <c:v>-11.8</c:v>
                </c:pt>
                <c:pt idx="8">
                  <c:v>-18.3</c:v>
                </c:pt>
                <c:pt idx="9">
                  <c:v>1</c:v>
                </c:pt>
                <c:pt idx="10">
                  <c:v>-5.7</c:v>
                </c:pt>
                <c:pt idx="11">
                  <c:v>-5.9</c:v>
                </c:pt>
                <c:pt idx="12">
                  <c:v>1.6</c:v>
                </c:pt>
                <c:pt idx="13">
                  <c:v>4.8</c:v>
                </c:pt>
                <c:pt idx="14">
                  <c:v>0.7</c:v>
                </c:pt>
                <c:pt idx="15">
                  <c:v>2.2000000000000002</c:v>
                </c:pt>
                <c:pt idx="16">
                  <c:v>1.7</c:v>
                </c:pt>
                <c:pt idx="17">
                  <c:v>-0.4</c:v>
                </c:pt>
                <c:pt idx="18">
                  <c:v>7.9</c:v>
                </c:pt>
                <c:pt idx="19">
                  <c:v>3.1</c:v>
                </c:pt>
                <c:pt idx="20">
                  <c:v>1.9</c:v>
                </c:pt>
                <c:pt idx="21">
                  <c:v>5.0999999999999996</c:v>
                </c:pt>
                <c:pt idx="22">
                  <c:v>-3.2</c:v>
                </c:pt>
                <c:pt idx="23">
                  <c:v>0.9</c:v>
                </c:pt>
                <c:pt idx="24">
                  <c:v>-5.0999999999999996</c:v>
                </c:pt>
                <c:pt idx="25">
                  <c:v>2.2999999999999998</c:v>
                </c:pt>
                <c:pt idx="26">
                  <c:v>-2.5</c:v>
                </c:pt>
                <c:pt idx="27">
                  <c:v>-1.4</c:v>
                </c:pt>
                <c:pt idx="28">
                  <c:v>3.7</c:v>
                </c:pt>
                <c:pt idx="29">
                  <c:v>0.4</c:v>
                </c:pt>
                <c:pt idx="30">
                  <c:v>0.5</c:v>
                </c:pt>
                <c:pt idx="31">
                  <c:v>-0.8</c:v>
                </c:pt>
                <c:pt idx="32">
                  <c:v>-0.9</c:v>
                </c:pt>
                <c:pt idx="33">
                  <c:v>7.4</c:v>
                </c:pt>
                <c:pt idx="34">
                  <c:v>7.6</c:v>
                </c:pt>
                <c:pt idx="35">
                  <c:v>3.4</c:v>
                </c:pt>
                <c:pt idx="36">
                  <c:v>-0.5</c:v>
                </c:pt>
                <c:pt idx="37">
                  <c:v>3.6</c:v>
                </c:pt>
                <c:pt idx="38">
                  <c:v>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cat>
            <c:strRef>
              <c:f>Sheet1!$A$2:$A$40</c:f>
              <c:strCache>
                <c:ptCount val="39"/>
                <c:pt idx="0">
                  <c:v>3Q/07</c:v>
                </c:pt>
                <c:pt idx="1">
                  <c:v>4Q/07</c:v>
                </c:pt>
                <c:pt idx="2">
                  <c:v>1Q/08</c:v>
                </c:pt>
                <c:pt idx="3">
                  <c:v>2Q/08</c:v>
                </c:pt>
                <c:pt idx="4">
                  <c:v>3Q/08</c:v>
                </c:pt>
                <c:pt idx="5">
                  <c:v>4Q/08</c:v>
                </c:pt>
                <c:pt idx="6">
                  <c:v>1Q/09</c:v>
                </c:pt>
                <c:pt idx="7">
                  <c:v>2Q/09</c:v>
                </c:pt>
                <c:pt idx="8">
                  <c:v>3Q/09</c:v>
                </c:pt>
                <c:pt idx="9">
                  <c:v>4Q/09</c:v>
                </c:pt>
                <c:pt idx="10">
                  <c:v>1Q/10</c:v>
                </c:pt>
                <c:pt idx="11">
                  <c:v>2Q/10</c:v>
                </c:pt>
                <c:pt idx="12">
                  <c:v>3Q/10</c:v>
                </c:pt>
                <c:pt idx="13">
                  <c:v>4Q/10</c:v>
                </c:pt>
                <c:pt idx="14">
                  <c:v>1Q/11</c:v>
                </c:pt>
                <c:pt idx="15">
                  <c:v>2Q/11</c:v>
                </c:pt>
                <c:pt idx="16">
                  <c:v>3Q/11</c:v>
                </c:pt>
                <c:pt idx="17">
                  <c:v>4Q/11</c:v>
                </c:pt>
                <c:pt idx="18">
                  <c:v>1Q/12</c:v>
                </c:pt>
                <c:pt idx="19">
                  <c:v>2Q/12</c:v>
                </c:pt>
                <c:pt idx="20">
                  <c:v>3Q/12</c:v>
                </c:pt>
                <c:pt idx="21">
                  <c:v>4Q/12</c:v>
                </c:pt>
                <c:pt idx="22">
                  <c:v>1Q/13</c:v>
                </c:pt>
                <c:pt idx="23">
                  <c:v>2Q/13</c:v>
                </c:pt>
                <c:pt idx="24">
                  <c:v>3Q/13</c:v>
                </c:pt>
                <c:pt idx="25">
                  <c:v>4Q/13</c:v>
                </c:pt>
                <c:pt idx="26">
                  <c:v>1Q/14</c:v>
                </c:pt>
                <c:pt idx="27">
                  <c:v>2Q/14</c:v>
                </c:pt>
                <c:pt idx="28">
                  <c:v>3Q/14</c:v>
                </c:pt>
                <c:pt idx="29">
                  <c:v>4Q/14</c:v>
                </c:pt>
                <c:pt idx="30">
                  <c:v>1Q/15</c:v>
                </c:pt>
                <c:pt idx="31">
                  <c:v>2Q/15</c:v>
                </c:pt>
                <c:pt idx="32">
                  <c:v>3Q/15</c:v>
                </c:pt>
                <c:pt idx="33">
                  <c:v>4Q/15</c:v>
                </c:pt>
                <c:pt idx="34">
                  <c:v>1Q/16</c:v>
                </c:pt>
                <c:pt idx="35">
                  <c:v>2Q-16</c:v>
                </c:pt>
                <c:pt idx="36">
                  <c:v>3Q-16</c:v>
                </c:pt>
                <c:pt idx="37">
                  <c:v>4Q-16</c:v>
                </c:pt>
                <c:pt idx="38">
                  <c:v>1Q-17</c:v>
                </c:pt>
              </c:strCache>
            </c:strRef>
          </c:cat>
          <c:val>
            <c:numRef>
              <c:f>Sheet1!$D$2:$D$40</c:f>
              <c:numCache>
                <c:formatCode>General</c:formatCode>
                <c:ptCount val="39"/>
                <c:pt idx="0">
                  <c:v>15.8</c:v>
                </c:pt>
                <c:pt idx="1">
                  <c:v>12</c:v>
                </c:pt>
                <c:pt idx="2">
                  <c:v>0.3</c:v>
                </c:pt>
                <c:pt idx="3">
                  <c:v>2.9</c:v>
                </c:pt>
                <c:pt idx="4">
                  <c:v>0.4</c:v>
                </c:pt>
                <c:pt idx="5">
                  <c:v>-12.8</c:v>
                </c:pt>
                <c:pt idx="6">
                  <c:v>-12.6</c:v>
                </c:pt>
                <c:pt idx="7">
                  <c:v>-14.6</c:v>
                </c:pt>
                <c:pt idx="8">
                  <c:v>-18.899999999999999</c:v>
                </c:pt>
                <c:pt idx="9">
                  <c:v>-4.2</c:v>
                </c:pt>
                <c:pt idx="10">
                  <c:v>-4.3</c:v>
                </c:pt>
                <c:pt idx="11">
                  <c:v>4.9000000000000004</c:v>
                </c:pt>
                <c:pt idx="12">
                  <c:v>6.7</c:v>
                </c:pt>
                <c:pt idx="13">
                  <c:v>9.6999999999999993</c:v>
                </c:pt>
                <c:pt idx="14">
                  <c:v>6.7</c:v>
                </c:pt>
                <c:pt idx="15">
                  <c:v>8.5</c:v>
                </c:pt>
                <c:pt idx="16">
                  <c:v>7.5</c:v>
                </c:pt>
                <c:pt idx="17">
                  <c:v>3.1</c:v>
                </c:pt>
                <c:pt idx="18">
                  <c:v>4.9000000000000004</c:v>
                </c:pt>
                <c:pt idx="19">
                  <c:v>0.9</c:v>
                </c:pt>
                <c:pt idx="20">
                  <c:v>0</c:v>
                </c:pt>
                <c:pt idx="21">
                  <c:v>3</c:v>
                </c:pt>
                <c:pt idx="22">
                  <c:v>1.8</c:v>
                </c:pt>
                <c:pt idx="23">
                  <c:v>4.0999999999999996</c:v>
                </c:pt>
                <c:pt idx="24">
                  <c:v>3.2</c:v>
                </c:pt>
                <c:pt idx="25">
                  <c:v>8.4</c:v>
                </c:pt>
                <c:pt idx="26">
                  <c:v>7.4</c:v>
                </c:pt>
                <c:pt idx="27">
                  <c:v>6.6</c:v>
                </c:pt>
                <c:pt idx="28">
                  <c:v>6.7</c:v>
                </c:pt>
                <c:pt idx="29">
                  <c:v>2.9</c:v>
                </c:pt>
                <c:pt idx="30">
                  <c:v>2.5</c:v>
                </c:pt>
                <c:pt idx="31">
                  <c:v>3.6</c:v>
                </c:pt>
                <c:pt idx="32">
                  <c:v>4.3</c:v>
                </c:pt>
                <c:pt idx="33">
                  <c:v>1.5</c:v>
                </c:pt>
                <c:pt idx="34">
                  <c:v>2.2000000000000002</c:v>
                </c:pt>
                <c:pt idx="35">
                  <c:v>1.3</c:v>
                </c:pt>
                <c:pt idx="36">
                  <c:v>-0.4</c:v>
                </c:pt>
                <c:pt idx="37">
                  <c:v>6.2</c:v>
                </c:pt>
                <c:pt idx="38">
                  <c:v>0.6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453888"/>
        <c:axId val="132455424"/>
      </c:lineChart>
      <c:catAx>
        <c:axId val="13245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987"/>
            </a:pPr>
            <a:endParaRPr lang="en-US"/>
          </a:p>
        </c:txPr>
        <c:crossAx val="132455424"/>
        <c:crosses val="autoZero"/>
        <c:auto val="1"/>
        <c:lblAlgn val="ctr"/>
        <c:lblOffset val="100"/>
        <c:noMultiLvlLbl val="0"/>
      </c:catAx>
      <c:valAx>
        <c:axId val="132455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87"/>
            </a:pPr>
            <a:endParaRPr lang="en-US"/>
          </a:p>
        </c:txPr>
        <c:crossAx val="132453888"/>
        <c:crosses val="autoZero"/>
        <c:crossBetween val="between"/>
      </c:valAx>
      <c:spPr>
        <a:noFill/>
        <a:ln w="25385">
          <a:noFill/>
        </a:ln>
      </c:spPr>
    </c:plotArea>
    <c:legend>
      <c:legendPos val="r"/>
      <c:layout/>
      <c:overlay val="0"/>
      <c:txPr>
        <a:bodyPr/>
        <a:lstStyle/>
        <a:p>
          <a:pPr>
            <a:defRPr sz="987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2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Equipment</c:v>
                </c:pt>
              </c:strCache>
            </c:strRef>
          </c:tx>
          <c:dLbls>
            <c:dLbl>
              <c:idx val="3"/>
              <c:layout>
                <c:manualLayout>
                  <c:x val="-5.434782608695652E-3"/>
                  <c:y val="-6.0897435897435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9855072463768113E-2"/>
                  <c:y val="-7.692307692307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4420289855072464E-2"/>
                  <c:y val="5.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1Q/14</c:v>
                </c:pt>
                <c:pt idx="1">
                  <c:v>2Q/14</c:v>
                </c:pt>
                <c:pt idx="2">
                  <c:v>3Q/14</c:v>
                </c:pt>
                <c:pt idx="3">
                  <c:v>4Q/14</c:v>
                </c:pt>
                <c:pt idx="4">
                  <c:v>1Q/15</c:v>
                </c:pt>
                <c:pt idx="5">
                  <c:v>2Q/15</c:v>
                </c:pt>
                <c:pt idx="6">
                  <c:v>3Q/15</c:v>
                </c:pt>
                <c:pt idx="7">
                  <c:v>4Q/15</c:v>
                </c:pt>
                <c:pt idx="8">
                  <c:v>1Q/16</c:v>
                </c:pt>
                <c:pt idx="9">
                  <c:v>2Q-16</c:v>
                </c:pt>
                <c:pt idx="10">
                  <c:v>3Q-16</c:v>
                </c:pt>
                <c:pt idx="11">
                  <c:v>4Q-16</c:v>
                </c:pt>
                <c:pt idx="12">
                  <c:v>1Q-17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9.5</c:v>
                </c:pt>
                <c:pt idx="1">
                  <c:v>8.4</c:v>
                </c:pt>
                <c:pt idx="2">
                  <c:v>7.4</c:v>
                </c:pt>
                <c:pt idx="3">
                  <c:v>3.3</c:v>
                </c:pt>
                <c:pt idx="4">
                  <c:v>2.8</c:v>
                </c:pt>
                <c:pt idx="5">
                  <c:v>4.5</c:v>
                </c:pt>
                <c:pt idx="6">
                  <c:v>5.2</c:v>
                </c:pt>
                <c:pt idx="7">
                  <c:v>0.5</c:v>
                </c:pt>
                <c:pt idx="8">
                  <c:v>1.3</c:v>
                </c:pt>
                <c:pt idx="9">
                  <c:v>1</c:v>
                </c:pt>
                <c:pt idx="10">
                  <c:v>-0.4</c:v>
                </c:pt>
                <c:pt idx="11">
                  <c:v>6.5</c:v>
                </c:pt>
                <c:pt idx="12">
                  <c:v>0.5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Supplies</c:v>
                </c:pt>
              </c:strCache>
            </c:strRef>
          </c:tx>
          <c:dLbls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2681159420289856E-2"/>
                  <c:y val="-5.7692307692307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1Q/14</c:v>
                </c:pt>
                <c:pt idx="1">
                  <c:v>2Q/14</c:v>
                </c:pt>
                <c:pt idx="2">
                  <c:v>3Q/14</c:v>
                </c:pt>
                <c:pt idx="3">
                  <c:v>4Q/14</c:v>
                </c:pt>
                <c:pt idx="4">
                  <c:v>1Q/15</c:v>
                </c:pt>
                <c:pt idx="5">
                  <c:v>2Q/15</c:v>
                </c:pt>
                <c:pt idx="6">
                  <c:v>3Q/15</c:v>
                </c:pt>
                <c:pt idx="7">
                  <c:v>4Q/15</c:v>
                </c:pt>
                <c:pt idx="8">
                  <c:v>1Q/16</c:v>
                </c:pt>
                <c:pt idx="9">
                  <c:v>2Q-16</c:v>
                </c:pt>
                <c:pt idx="10">
                  <c:v>3Q-16</c:v>
                </c:pt>
                <c:pt idx="11">
                  <c:v>4Q-16</c:v>
                </c:pt>
                <c:pt idx="12">
                  <c:v>1Q-17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-2.5</c:v>
                </c:pt>
                <c:pt idx="1">
                  <c:v>-1.4</c:v>
                </c:pt>
                <c:pt idx="2">
                  <c:v>3.7</c:v>
                </c:pt>
                <c:pt idx="3">
                  <c:v>0.4</c:v>
                </c:pt>
                <c:pt idx="4">
                  <c:v>0.5</c:v>
                </c:pt>
                <c:pt idx="5">
                  <c:v>-0.8</c:v>
                </c:pt>
                <c:pt idx="6">
                  <c:v>-0.9</c:v>
                </c:pt>
                <c:pt idx="7">
                  <c:v>7.4</c:v>
                </c:pt>
                <c:pt idx="8">
                  <c:v>7.6</c:v>
                </c:pt>
                <c:pt idx="9">
                  <c:v>3.4</c:v>
                </c:pt>
                <c:pt idx="10">
                  <c:v>-0.5</c:v>
                </c:pt>
                <c:pt idx="11">
                  <c:v>3.6</c:v>
                </c:pt>
                <c:pt idx="12">
                  <c:v>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-4.5289855072463768E-2"/>
                  <c:y val="6.7307692307692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6231884057971015E-3"/>
                  <c:y val="2.564102564102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8115942028985507E-3"/>
                  <c:y val="-3.5256410256410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0797101449275364E-2"/>
                  <c:y val="7.692307692307692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-</a:t>
                    </a:r>
                    <a:r>
                      <a:rPr lang="en-US" dirty="0" smtClean="0"/>
                      <a:t>0.5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5.434782608695652E-3"/>
                  <c:y val="3.2048758328285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2.1739130434782608E-2"/>
                  <c:y val="-2.2435897435897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1Q/14</c:v>
                </c:pt>
                <c:pt idx="1">
                  <c:v>2Q/14</c:v>
                </c:pt>
                <c:pt idx="2">
                  <c:v>3Q/14</c:v>
                </c:pt>
                <c:pt idx="3">
                  <c:v>4Q/14</c:v>
                </c:pt>
                <c:pt idx="4">
                  <c:v>1Q/15</c:v>
                </c:pt>
                <c:pt idx="5">
                  <c:v>2Q/15</c:v>
                </c:pt>
                <c:pt idx="6">
                  <c:v>3Q/15</c:v>
                </c:pt>
                <c:pt idx="7">
                  <c:v>4Q/15</c:v>
                </c:pt>
                <c:pt idx="8">
                  <c:v>1Q/16</c:v>
                </c:pt>
                <c:pt idx="9">
                  <c:v>2Q-16</c:v>
                </c:pt>
                <c:pt idx="10">
                  <c:v>3Q-16</c:v>
                </c:pt>
                <c:pt idx="11">
                  <c:v>4Q-16</c:v>
                </c:pt>
                <c:pt idx="12">
                  <c:v>1Q-17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7.4</c:v>
                </c:pt>
                <c:pt idx="1">
                  <c:v>6.6</c:v>
                </c:pt>
                <c:pt idx="2">
                  <c:v>6.7</c:v>
                </c:pt>
                <c:pt idx="3">
                  <c:v>2.9</c:v>
                </c:pt>
                <c:pt idx="4">
                  <c:v>2.5</c:v>
                </c:pt>
                <c:pt idx="5">
                  <c:v>3.6</c:v>
                </c:pt>
                <c:pt idx="6">
                  <c:v>4.3</c:v>
                </c:pt>
                <c:pt idx="7">
                  <c:v>1.5</c:v>
                </c:pt>
                <c:pt idx="8">
                  <c:v>2.2000000000000002</c:v>
                </c:pt>
                <c:pt idx="9">
                  <c:v>1.3</c:v>
                </c:pt>
                <c:pt idx="10">
                  <c:v>-0.4</c:v>
                </c:pt>
                <c:pt idx="11">
                  <c:v>6.2</c:v>
                </c:pt>
                <c:pt idx="12">
                  <c:v>0.6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2509696"/>
        <c:axId val="132511232"/>
      </c:lineChart>
      <c:catAx>
        <c:axId val="13250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987"/>
            </a:pPr>
            <a:endParaRPr lang="en-US"/>
          </a:p>
        </c:txPr>
        <c:crossAx val="132511232"/>
        <c:crosses val="autoZero"/>
        <c:auto val="1"/>
        <c:lblAlgn val="ctr"/>
        <c:lblOffset val="100"/>
        <c:noMultiLvlLbl val="0"/>
      </c:catAx>
      <c:valAx>
        <c:axId val="132511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87"/>
            </a:pPr>
            <a:endParaRPr lang="en-US"/>
          </a:p>
        </c:txPr>
        <c:crossAx val="132509696"/>
        <c:crosses val="autoZero"/>
        <c:crossBetween val="between"/>
      </c:valAx>
      <c:spPr>
        <a:noFill/>
        <a:ln w="25385">
          <a:noFill/>
        </a:ln>
      </c:spPr>
    </c:plotArea>
    <c:legend>
      <c:legendPos val="r"/>
      <c:layout/>
      <c:overlay val="0"/>
      <c:txPr>
        <a:bodyPr/>
        <a:lstStyle/>
        <a:p>
          <a:pPr>
            <a:defRPr sz="987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2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94"/>
            </a:pPr>
            <a:r>
              <a:rPr lang="en-US" dirty="0" smtClean="0"/>
              <a:t>2015 </a:t>
            </a:r>
            <a:r>
              <a:rPr lang="en-US" dirty="0"/>
              <a:t>Sales </a:t>
            </a:r>
            <a:r>
              <a:rPr lang="en-US" dirty="0" smtClean="0"/>
              <a:t>Total</a:t>
            </a:r>
            <a:r>
              <a:rPr lang="en-US" baseline="0" dirty="0" smtClean="0"/>
              <a:t> $14.223 Billion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2015 Sales $14.223 Billion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4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1st Quartile</c:v>
                </c:pt>
                <c:pt idx="1">
                  <c:v>2nd Quartile</c:v>
                </c:pt>
                <c:pt idx="2">
                  <c:v>3rd Quartile</c:v>
                </c:pt>
                <c:pt idx="3">
                  <c:v>4th Quartile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10205</c:v>
                </c:pt>
                <c:pt idx="1">
                  <c:v>2167</c:v>
                </c:pt>
                <c:pt idx="2">
                  <c:v>1225</c:v>
                </c:pt>
                <c:pt idx="3" formatCode="General">
                  <c:v>626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 of Total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Quartile</c:v>
                </c:pt>
                <c:pt idx="1">
                  <c:v>2nd Quartile</c:v>
                </c:pt>
                <c:pt idx="2">
                  <c:v>3rd Quartile</c:v>
                </c:pt>
                <c:pt idx="3">
                  <c:v>4th Quartile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0.71749982422836256</c:v>
                </c:pt>
                <c:pt idx="1">
                  <c:v>0.15235885537509666</c:v>
                </c:pt>
                <c:pt idx="2">
                  <c:v>8.6128102369401674E-2</c:v>
                </c:pt>
                <c:pt idx="3">
                  <c:v>4.4013218027139138E-2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8">
          <a:noFill/>
        </a:ln>
      </c:spPr>
    </c:plotArea>
    <c:legend>
      <c:legendPos val="r"/>
      <c:layout>
        <c:manualLayout>
          <c:xMode val="edge"/>
          <c:yMode val="edge"/>
          <c:x val="0.70323231750209902"/>
          <c:y val="0.35227654497733241"/>
          <c:w val="0.23336710612902495"/>
          <c:h val="0.27309854450011928"/>
        </c:manualLayout>
      </c:layout>
      <c:overlay val="0"/>
      <c:txPr>
        <a:bodyPr/>
        <a:lstStyle/>
        <a:p>
          <a:pPr>
            <a:defRPr sz="1394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4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94"/>
            </a:pPr>
            <a:r>
              <a:rPr lang="en-US" dirty="0" smtClean="0"/>
              <a:t>2016 </a:t>
            </a:r>
            <a:r>
              <a:rPr lang="en-US" dirty="0"/>
              <a:t>Sales </a:t>
            </a:r>
            <a:r>
              <a:rPr lang="en-US" dirty="0" smtClean="0"/>
              <a:t>Total</a:t>
            </a:r>
            <a:r>
              <a:rPr lang="en-US" baseline="0" dirty="0" smtClean="0"/>
              <a:t> $14.709 Billion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2015 Sales $14.223 Billion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4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1st Quartile</c:v>
                </c:pt>
                <c:pt idx="1">
                  <c:v>2nd Quartile</c:v>
                </c:pt>
                <c:pt idx="2">
                  <c:v>3rd Quartile</c:v>
                </c:pt>
                <c:pt idx="3">
                  <c:v>4th Quartile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10538</c:v>
                </c:pt>
                <c:pt idx="1">
                  <c:v>2262</c:v>
                </c:pt>
                <c:pt idx="2">
                  <c:v>1258</c:v>
                </c:pt>
                <c:pt idx="3" formatCode="General">
                  <c:v>651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 of Total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Quartile</c:v>
                </c:pt>
                <c:pt idx="1">
                  <c:v>2nd Quartile</c:v>
                </c:pt>
                <c:pt idx="2">
                  <c:v>3rd Quartile</c:v>
                </c:pt>
                <c:pt idx="3">
                  <c:v>4th Quartile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0.72</c:v>
                </c:pt>
                <c:pt idx="1">
                  <c:v>0.15</c:v>
                </c:pt>
                <c:pt idx="2">
                  <c:v>0.09</c:v>
                </c:pt>
                <c:pt idx="3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8">
          <a:noFill/>
        </a:ln>
      </c:spPr>
    </c:plotArea>
    <c:legend>
      <c:legendPos val="r"/>
      <c:layout>
        <c:manualLayout>
          <c:xMode val="edge"/>
          <c:yMode val="edge"/>
          <c:x val="0.70323231750209902"/>
          <c:y val="0.35227654497733241"/>
          <c:w val="0.23336710612902495"/>
          <c:h val="0.27309854450011928"/>
        </c:manualLayout>
      </c:layout>
      <c:overlay val="0"/>
      <c:txPr>
        <a:bodyPr/>
        <a:lstStyle/>
        <a:p>
          <a:pPr>
            <a:defRPr sz="1394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4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040" cy="467534"/>
          </a:xfrm>
          <a:prstGeom prst="rect">
            <a:avLst/>
          </a:prstGeom>
        </p:spPr>
        <p:txBody>
          <a:bodyPr vert="horz" lIns="88861" tIns="44431" rIns="88861" bIns="4443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500" y="1"/>
            <a:ext cx="3067040" cy="467534"/>
          </a:xfrm>
          <a:prstGeom prst="rect">
            <a:avLst/>
          </a:prstGeom>
        </p:spPr>
        <p:txBody>
          <a:bodyPr vert="horz" lIns="88861" tIns="44431" rIns="88861" bIns="4443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994"/>
            <a:ext cx="3067040" cy="467534"/>
          </a:xfrm>
          <a:prstGeom prst="rect">
            <a:avLst/>
          </a:prstGeom>
        </p:spPr>
        <p:txBody>
          <a:bodyPr vert="horz" lIns="88861" tIns="44431" rIns="88861" bIns="4443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500" y="8893994"/>
            <a:ext cx="3067040" cy="467534"/>
          </a:xfrm>
          <a:prstGeom prst="rect">
            <a:avLst/>
          </a:prstGeom>
        </p:spPr>
        <p:txBody>
          <a:bodyPr vert="horz" lIns="88861" tIns="44431" rIns="88861" bIns="4443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14AC743-C5A0-4A28-BD72-C54DDC381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811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040" cy="467534"/>
          </a:xfrm>
          <a:prstGeom prst="rect">
            <a:avLst/>
          </a:prstGeom>
        </p:spPr>
        <p:txBody>
          <a:bodyPr vert="horz" lIns="93935" tIns="46968" rIns="93935" bIns="46968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500" y="1"/>
            <a:ext cx="3067040" cy="467534"/>
          </a:xfrm>
          <a:prstGeom prst="rect">
            <a:avLst/>
          </a:prstGeom>
        </p:spPr>
        <p:txBody>
          <a:bodyPr vert="horz" lIns="93935" tIns="46968" rIns="93935" bIns="46968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703263"/>
            <a:ext cx="6238875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5" tIns="46968" rIns="93935" bIns="46968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15" y="4447771"/>
            <a:ext cx="5661046" cy="4212454"/>
          </a:xfrm>
          <a:prstGeom prst="rect">
            <a:avLst/>
          </a:prstGeom>
        </p:spPr>
        <p:txBody>
          <a:bodyPr vert="horz" lIns="93935" tIns="46968" rIns="93935" bIns="4696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994"/>
            <a:ext cx="3067040" cy="467534"/>
          </a:xfrm>
          <a:prstGeom prst="rect">
            <a:avLst/>
          </a:prstGeom>
        </p:spPr>
        <p:txBody>
          <a:bodyPr vert="horz" lIns="93935" tIns="46968" rIns="93935" bIns="46968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500" y="8893994"/>
            <a:ext cx="3067040" cy="467534"/>
          </a:xfrm>
          <a:prstGeom prst="rect">
            <a:avLst/>
          </a:prstGeom>
        </p:spPr>
        <p:txBody>
          <a:bodyPr vert="horz" lIns="93935" tIns="46968" rIns="93935" bIns="46968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DEBE7490-351E-4F4C-A5F7-D4BEA32AD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8055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Top 100 U.S. E&amp;S Manufacturers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78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Top 100 U.S. E&amp;S Manufacturers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94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Top 100 U.S. E&amp;S Manufacturers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59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Top 100 U.S. E&amp;S Manufacturers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69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Top 100 U.S. E&amp;S Manufacturers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69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FBB0-7A67-4247-8088-87AE48877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1FBAF-7C07-433D-B769-746EC4A8E6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11FC7-96AB-4E7B-B36E-7496F52574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80DF1-535F-4682-B8C9-71FD38067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C58B1-9496-4FA5-831D-CDFB94D812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32146-3BBE-4F7E-A4BF-47F26292B1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147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D4BBB-54F3-4E2A-AD76-110A58427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8C1AA-5666-4411-8779-A5A4A7CBDF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63554-26AC-4385-948C-E0BEC26BE9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651F-FD4E-40F2-83F6-642FEBF69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8CD8F-0EC3-44ED-9D14-2CD333BACD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DB9E9-69C6-4517-8FC3-1C5E3672B0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A3831-C3C8-4FC7-9443-401969ADB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45BF7-941B-4025-B81A-4791B93FA9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B794D-8C13-40CD-A6C8-7EF21DEF2E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28509-612E-4FAA-9391-AC17715B22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F3980-E9E8-4856-9CD6-AC646A5B9E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F5DC8-6C50-4E49-8A56-183DE59725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92D4D-33C3-439D-8738-3E5B41E82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DFBAB-65A4-447C-B3FC-1FB703B745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83C5-F8AA-47CD-8E2E-BBD3E06E8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147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1BBAF-BE35-404C-BD08-7CC3CB3756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147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65A6-7C65-4A8A-8142-E50455255E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2A2D8-A7AF-4991-818E-86E359432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7A98A-C140-4A88-944B-A6C513B5D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32AC3-BF1F-4C7D-A982-84603A331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AE0D0-431F-4AB3-B6B6-ACA3C0B8D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CBA23-7461-4DFB-8701-12BF74792F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1382C-3425-4224-8007-2A0E4CB204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33B00-CE01-4E18-9182-6BF4F70F91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36A9A-92BC-4D28-A2FF-9E77B3D350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BB3FD-DC36-4946-8CA9-B9D5113C46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3D6DC-5997-44C4-9D61-2DDA0CDBC9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BCBCE-D0D9-4E26-B19D-40A255F104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4FB02-1134-4679-8597-B6753D725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18386-D07E-4ED6-9724-4B4EB73CE2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9566C-5AF2-4B7D-8A4D-280068F66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147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5E65C-CBC7-4C94-805B-7A0D387EDA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EAD95-A36F-4FFE-9E87-DE25CCDB8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0567E-127D-4375-B609-48292EE502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D4D7B-258F-415C-8FAD-683445E40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3D053-9D3D-4AC3-810F-891EBA75D4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071C0-41E2-4154-A7C8-960EFBB93C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9479-1906-4A73-A784-3A7E1709F5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146E0-C668-45DA-8238-A13AE0B42D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278A1-138E-4787-903C-83575CD551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615BE-80B5-41CD-9A9D-5A288CA0D8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EAD8-09FB-455F-AB45-9FDC53732F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48F24-5C32-4701-B6CB-EA108595C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E2883-6254-467D-8C83-FF0B206C3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2DF95-CBD2-4A79-B4FC-1D0D9E311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72838-168A-45F0-8B7A-C28347A8E4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EFFCB-CCB3-4DBA-BEBC-9554D234D5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D9AE9-C3D6-4283-BCBF-8B1350A4B0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3200" y="6400801"/>
            <a:ext cx="6502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>
                <a:cs typeface="Arial" pitchFamily="34" charset="0"/>
              </a:rPr>
              <a:t>Foodservice Equipment Reports </a:t>
            </a:r>
            <a:r>
              <a:rPr lang="en-US" sz="1200" b="1" dirty="0">
                <a:cs typeface="Arial" pitchFamily="34" charset="0"/>
              </a:rPr>
              <a:t>©</a:t>
            </a:r>
            <a:r>
              <a:rPr lang="en-US" sz="1200" b="1" dirty="0" smtClean="0">
                <a:cs typeface="Arial" pitchFamily="34" charset="0"/>
              </a:rPr>
              <a:t>2016</a:t>
            </a:r>
            <a:endParaRPr lang="en-US" sz="1200" b="1" dirty="0"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3200" y="152400"/>
            <a:ext cx="11785600" cy="6553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6000" y="6248401"/>
            <a:ext cx="711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86F38EE-EA04-4949-9CDD-87B7B3B68F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7" descr="President's PreviewC1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867400"/>
            <a:ext cx="1676400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34" r:id="rId1"/>
    <p:sldLayoutId id="2147485735" r:id="rId2"/>
    <p:sldLayoutId id="2147485736" r:id="rId3"/>
    <p:sldLayoutId id="2147485737" r:id="rId4"/>
    <p:sldLayoutId id="2147485738" r:id="rId5"/>
    <p:sldLayoutId id="2147485782" r:id="rId6"/>
    <p:sldLayoutId id="2147485739" r:id="rId7"/>
    <p:sldLayoutId id="2147485740" r:id="rId8"/>
    <p:sldLayoutId id="2147485741" r:id="rId9"/>
    <p:sldLayoutId id="2147485742" r:id="rId10"/>
    <p:sldLayoutId id="2147485743" r:id="rId11"/>
    <p:sldLayoutId id="214748574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3200" y="6400801"/>
            <a:ext cx="6502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>
                <a:cs typeface="Arial" pitchFamily="34" charset="0"/>
              </a:rPr>
              <a:t>Foodservice Equipment Reports </a:t>
            </a:r>
            <a:r>
              <a:rPr lang="en-US" sz="1200" b="1" dirty="0">
                <a:cs typeface="Arial" pitchFamily="34" charset="0"/>
              </a:rPr>
              <a:t>©2010</a:t>
            </a:r>
          </a:p>
        </p:txBody>
      </p:sp>
      <p:pic>
        <p:nvPicPr>
          <p:cNvPr id="9219" name="Picture 7" descr="President's PreviewC1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384801" y="6094414"/>
            <a:ext cx="187536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03200" y="152400"/>
            <a:ext cx="11785600" cy="6553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6000" y="6248401"/>
            <a:ext cx="711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F353C6-BA36-4A5E-83B5-959B5829D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46" r:id="rId1"/>
    <p:sldLayoutId id="2147485747" r:id="rId2"/>
    <p:sldLayoutId id="2147485748" r:id="rId3"/>
    <p:sldLayoutId id="2147485749" r:id="rId4"/>
    <p:sldLayoutId id="2147485750" r:id="rId5"/>
    <p:sldLayoutId id="2147485784" r:id="rId6"/>
    <p:sldLayoutId id="2147485751" r:id="rId7"/>
    <p:sldLayoutId id="2147485752" r:id="rId8"/>
    <p:sldLayoutId id="2147485753" r:id="rId9"/>
    <p:sldLayoutId id="2147485754" r:id="rId10"/>
    <p:sldLayoutId id="2147485755" r:id="rId11"/>
    <p:sldLayoutId id="2147485756" r:id="rId12"/>
    <p:sldLayoutId id="2147485757" r:id="rId13"/>
    <p:sldLayoutId id="214748578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3200" y="6400801"/>
            <a:ext cx="6502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>
                <a:cs typeface="Arial" pitchFamily="34" charset="0"/>
              </a:rPr>
              <a:t>Foodservice Equipment Reports </a:t>
            </a:r>
            <a:r>
              <a:rPr lang="en-US" sz="1200" b="1" dirty="0">
                <a:cs typeface="Arial" pitchFamily="34" charset="0"/>
              </a:rPr>
              <a:t>©2010</a:t>
            </a:r>
          </a:p>
        </p:txBody>
      </p:sp>
      <p:pic>
        <p:nvPicPr>
          <p:cNvPr id="10243" name="Picture 7" descr="President's PreviewC1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384801" y="6094414"/>
            <a:ext cx="187536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03200" y="152400"/>
            <a:ext cx="11785600" cy="6553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6000" y="6248401"/>
            <a:ext cx="711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6A4BFC9-544B-44DD-B460-37BA59B59D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58" r:id="rId1"/>
    <p:sldLayoutId id="2147485759" r:id="rId2"/>
    <p:sldLayoutId id="2147485760" r:id="rId3"/>
    <p:sldLayoutId id="2147485761" r:id="rId4"/>
    <p:sldLayoutId id="2147485762" r:id="rId5"/>
    <p:sldLayoutId id="2147485786" r:id="rId6"/>
    <p:sldLayoutId id="2147485763" r:id="rId7"/>
    <p:sldLayoutId id="2147485764" r:id="rId8"/>
    <p:sldLayoutId id="2147485765" r:id="rId9"/>
    <p:sldLayoutId id="2147485766" r:id="rId10"/>
    <p:sldLayoutId id="2147485767" r:id="rId11"/>
    <p:sldLayoutId id="2147485768" r:id="rId12"/>
    <p:sldLayoutId id="2147485769" r:id="rId13"/>
    <p:sldLayoutId id="2147485787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3200" y="6400801"/>
            <a:ext cx="6502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>
                <a:cs typeface="Arial" pitchFamily="34" charset="0"/>
              </a:rPr>
              <a:t>Foodservice Equipment Reports </a:t>
            </a:r>
            <a:r>
              <a:rPr lang="en-US" sz="1200" b="1" dirty="0">
                <a:cs typeface="Arial" pitchFamily="34" charset="0"/>
              </a:rPr>
              <a:t>©2010</a:t>
            </a:r>
          </a:p>
        </p:txBody>
      </p:sp>
      <p:pic>
        <p:nvPicPr>
          <p:cNvPr id="11267" name="Picture 7" descr="President's PreviewC1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384801" y="6094414"/>
            <a:ext cx="187536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03200" y="152400"/>
            <a:ext cx="11785600" cy="6553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6000" y="6248401"/>
            <a:ext cx="711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E792826-8F9E-476D-B1D6-DE41010EBE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70" r:id="rId1"/>
    <p:sldLayoutId id="2147485771" r:id="rId2"/>
    <p:sldLayoutId id="2147485772" r:id="rId3"/>
    <p:sldLayoutId id="2147485773" r:id="rId4"/>
    <p:sldLayoutId id="2147485774" r:id="rId5"/>
    <p:sldLayoutId id="2147485788" r:id="rId6"/>
    <p:sldLayoutId id="2147485775" r:id="rId7"/>
    <p:sldLayoutId id="2147485776" r:id="rId8"/>
    <p:sldLayoutId id="2147485777" r:id="rId9"/>
    <p:sldLayoutId id="2147485778" r:id="rId10"/>
    <p:sldLayoutId id="2147485779" r:id="rId11"/>
    <p:sldLayoutId id="2147485780" r:id="rId12"/>
    <p:sldLayoutId id="2147485781" r:id="rId13"/>
    <p:sldLayoutId id="214748578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800" dirty="0" smtClean="0">
                <a:ea typeface="ＭＳ Ｐゴシック" pitchFamily="34" charset="-128"/>
              </a:rPr>
              <a:t/>
            </a:r>
            <a:br>
              <a:rPr lang="en-US" sz="4800" dirty="0" smtClean="0">
                <a:ea typeface="ＭＳ Ｐゴシック" pitchFamily="34" charset="-128"/>
              </a:rPr>
            </a:br>
            <a:r>
              <a:rPr lang="en-US" sz="4800" dirty="0" smtClean="0">
                <a:ea typeface="ＭＳ Ｐゴシック" pitchFamily="34" charset="-128"/>
              </a:rPr>
              <a:t/>
            </a:r>
            <a:br>
              <a:rPr lang="en-US" sz="4800" dirty="0" smtClean="0">
                <a:ea typeface="ＭＳ Ｐゴシック" pitchFamily="34" charset="-128"/>
              </a:rPr>
            </a:br>
            <a:r>
              <a:rPr lang="en-US" sz="6000" i="1" dirty="0" smtClean="0">
                <a:ea typeface="ＭＳ Ｐゴシック" pitchFamily="34" charset="-128"/>
              </a:rPr>
              <a:t>FER</a:t>
            </a:r>
            <a:r>
              <a:rPr lang="en-US" sz="6000" dirty="0" smtClean="0">
                <a:ea typeface="ＭＳ Ｐゴシック" pitchFamily="34" charset="-128"/>
              </a:rPr>
              <a:t> Top 100 U.S.</a:t>
            </a:r>
            <a:br>
              <a:rPr lang="en-US" sz="6000" dirty="0" smtClean="0">
                <a:ea typeface="ＭＳ Ｐゴシック" pitchFamily="34" charset="-128"/>
              </a:rPr>
            </a:br>
            <a:r>
              <a:rPr lang="en-US" sz="6000" dirty="0" smtClean="0">
                <a:ea typeface="ＭＳ Ｐゴシック" pitchFamily="34" charset="-128"/>
              </a:rPr>
              <a:t>Equipment &amp; Supplies</a:t>
            </a:r>
            <a:br>
              <a:rPr lang="en-US" sz="6000" dirty="0" smtClean="0">
                <a:ea typeface="ＭＳ Ｐゴシック" pitchFamily="34" charset="-128"/>
              </a:rPr>
            </a:br>
            <a:r>
              <a:rPr lang="en-US" sz="6000" dirty="0" smtClean="0">
                <a:ea typeface="ＭＳ Ｐゴシック" pitchFamily="34" charset="-128"/>
              </a:rPr>
              <a:t>Manufacturers 2017</a:t>
            </a:r>
          </a:p>
        </p:txBody>
      </p:sp>
    </p:spTree>
    <p:extLst>
      <p:ext uri="{BB962C8B-B14F-4D97-AF65-F5344CB8AC3E}">
        <p14:creationId xmlns:p14="http://schemas.microsoft.com/office/powerpoint/2010/main" val="232396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10972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i="1" dirty="0" smtClean="0">
                <a:ea typeface="ＭＳ Ｐゴシック" pitchFamily="34" charset="-128"/>
              </a:rPr>
              <a:t>FER </a:t>
            </a:r>
            <a:r>
              <a:rPr lang="en-US" sz="3600" dirty="0" smtClean="0">
                <a:ea typeface="ＭＳ Ｐゴシック" pitchFamily="34" charset="-128"/>
              </a:rPr>
              <a:t>Top 100 E&amp;S Manufacturers: 1-25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338511"/>
              </p:ext>
            </p:extLst>
          </p:nvPr>
        </p:nvGraphicFramePr>
        <p:xfrm>
          <a:off x="914399" y="838201"/>
          <a:ext cx="10287000" cy="51111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36670"/>
                <a:gridCol w="1790066"/>
                <a:gridCol w="1690616"/>
                <a:gridCol w="1889516"/>
                <a:gridCol w="1790066"/>
                <a:gridCol w="1790066"/>
              </a:tblGrid>
              <a:tr h="158980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</a:tr>
              <a:tr h="14530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16 vs.15</a:t>
                      </a: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</a:tr>
              <a:tr h="145304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Company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% Change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Manitowoc FS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-7.2%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1456.6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1570.1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1581.3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Middleby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1267.0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1121.1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1041.2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Ali Group FS 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33.7%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960.0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718.0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703.0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ITW Foodservice 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815.5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765.0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725.2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Marmon Foodservice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725.0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610.0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602.0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Hoshizaki Holdings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530.0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500.0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470.0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Libbey FS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480.6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469.8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443.9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Vollrath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417.1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395.7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366.0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Captive Aire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378.0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339.0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Standex Foodservice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-7.7%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368.6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399.4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407.5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Cambro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349.0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348.0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304.5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True Foodservice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330.0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320.0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331.0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Carrier Foodservice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305.8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288.5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291.0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Bunn O Matic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255.3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242.6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233.3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Carlisle FS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242.6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244.2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Henny Penny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225.0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210.0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210.0</a:t>
                      </a:r>
                    </a:p>
                  </a:txBody>
                  <a:tcPr marL="9525" marR="9525" marT="9525" marB="0" anchor="b"/>
                </a:tc>
              </a:tr>
              <a:tr h="1847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Dover Unified Brands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196.9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Franke Contract Group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182.3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184.0</a:t>
                      </a:r>
                    </a:p>
                  </a:txBody>
                  <a:tcPr marL="9525" marR="9525" marT="9525" marB="0" anchor="b"/>
                </a:tc>
              </a:tr>
              <a:tr h="1885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Pentair / Everpure FS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185.0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175.0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Rubbermaid FS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185.0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184.0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190.5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Hatco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169.5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157.2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145.3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Alto Shaam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159.7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147.6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134.4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Duke Mfg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-3.1%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160.0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150.0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H&amp;K International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124.3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131.4</a:t>
                      </a:r>
                    </a:p>
                  </a:txBody>
                  <a:tcPr marL="9525" marR="9525" marT="9525" marB="0" anchor="b"/>
                </a:tc>
              </a:tr>
              <a:tr h="1589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Rational Americas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27.0%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105.9</a:t>
                      </a:r>
                    </a:p>
                  </a:txBody>
                  <a:tcPr marL="9525" marR="9525" marT="9525" marB="0" anchor="b"/>
                </a:tc>
              </a:tr>
              <a:tr h="145304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Top 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10537.6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9892.5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9600.6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7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xfrm>
            <a:off x="609600" y="228601"/>
            <a:ext cx="10972800" cy="563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i="1" dirty="0" smtClean="0">
                <a:ea typeface="ＭＳ Ｐゴシック" pitchFamily="34" charset="-128"/>
              </a:rPr>
              <a:t>FER </a:t>
            </a:r>
            <a:r>
              <a:rPr lang="en-US" sz="3600" dirty="0" smtClean="0">
                <a:ea typeface="ＭＳ Ｐゴシック" pitchFamily="34" charset="-128"/>
              </a:rPr>
              <a:t>Top 100 E&amp;S Manufacturers: 26-50</a:t>
            </a:r>
            <a:br>
              <a:rPr lang="en-US" sz="3600" dirty="0" smtClean="0">
                <a:ea typeface="ＭＳ Ｐゴシック" pitchFamily="34" charset="-128"/>
              </a:rPr>
            </a:br>
            <a:endParaRPr lang="en-US" sz="3600" dirty="0" smtClean="0">
              <a:ea typeface="ＭＳ Ｐゴシック" pitchFamily="34" charset="-12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326658"/>
              </p:ext>
            </p:extLst>
          </p:nvPr>
        </p:nvGraphicFramePr>
        <p:xfrm>
          <a:off x="1016000" y="914400"/>
          <a:ext cx="10566400" cy="53339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22400"/>
                <a:gridCol w="1828800"/>
                <a:gridCol w="1828800"/>
                <a:gridCol w="1828800"/>
                <a:gridCol w="1828800"/>
                <a:gridCol w="1828800"/>
              </a:tblGrid>
              <a:tr h="18399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</a:tr>
              <a:tr h="16817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16</a:t>
                      </a:r>
                      <a:r>
                        <a:rPr lang="en-US" sz="1000" b="1" u="none" strike="noStrike" baseline="0" dirty="0" smtClean="0"/>
                        <a:t> </a:t>
                      </a:r>
                      <a:r>
                        <a:rPr lang="en-US" sz="1000" b="1" u="none" strike="noStrike" dirty="0" smtClean="0"/>
                        <a:t>vs.15</a:t>
                      </a: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</a:tr>
              <a:tr h="168171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Company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% Change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Halton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119.3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Rational Americas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105.9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109.4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Winco/DWL Industries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106.3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99.8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89.6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Turbo Air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96.4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91.8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Steelite International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101.2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93.2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88.4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N. Wasserstrom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95.1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90.9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EveryWare/Oneida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-15.7%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92.4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109.6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126.5</a:t>
                      </a:r>
                    </a:p>
                  </a:txBody>
                  <a:tcPr marL="9525" marR="9525" marT="9525" marB="0" anchor="b"/>
                </a:tc>
              </a:tr>
              <a:tr h="2176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Crown Brands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86.3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San Jamar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-6.3%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92.0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91.2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Advance Tabco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85.3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79.9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Perlick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83.2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78.6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Server Products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82.1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70.6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AJ Antunes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74.3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71.4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Continental/Bally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73.8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70.4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Cecilware/Grindmaster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73.5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69.5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Dwyer Instruments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73.4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72.0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Therm Kool/Mid-south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66.2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62.3</a:t>
                      </a:r>
                    </a:p>
                  </a:txBody>
                  <a:tcPr marL="9525" marR="9525" marT="9525" marB="0" anchor="b"/>
                </a:tc>
              </a:tr>
              <a:tr h="195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G.E.T.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64.4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60.2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Vita Mix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64.2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Eagle Metal Masters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66.9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62.6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58.7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Loren Cook Co.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-3.7%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67.9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Follet 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64.2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56.8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Wells Lamont Industry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63.2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62.0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60.4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Ansul Inc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61.3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59.9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</a:tr>
              <a:tr h="183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MicroMatic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53.4</a:t>
                      </a:r>
                    </a:p>
                  </a:txBody>
                  <a:tcPr marL="9525" marR="9525" marT="9525" marB="0" anchor="b"/>
                </a:tc>
              </a:tr>
              <a:tr h="168171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 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2262.1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2166.4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2085.8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639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i="1" dirty="0" smtClean="0">
                <a:ea typeface="ＭＳ Ｐゴシック" pitchFamily="34" charset="-128"/>
              </a:rPr>
              <a:t>FER </a:t>
            </a:r>
            <a:r>
              <a:rPr lang="en-US" sz="3600" dirty="0" smtClean="0">
                <a:ea typeface="ＭＳ Ｐゴシック" pitchFamily="34" charset="-128"/>
              </a:rPr>
              <a:t>Top 100 E&amp;S Manufacturers: 51-75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298761"/>
              </p:ext>
            </p:extLst>
          </p:nvPr>
        </p:nvGraphicFramePr>
        <p:xfrm>
          <a:off x="1117601" y="914400"/>
          <a:ext cx="10363199" cy="5121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0457"/>
                <a:gridCol w="2270035"/>
                <a:gridCol w="1283063"/>
                <a:gridCol w="1776548"/>
                <a:gridCol w="1776548"/>
                <a:gridCol w="1776548"/>
              </a:tblGrid>
              <a:tr h="17717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4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16 vs.15</a:t>
                      </a: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Company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% Change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</a:tr>
              <a:tr h="1998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Electrolux 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56.9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Greenheck/Accurex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59.5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57.1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55.2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Lakeside Mfg/Sandstone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58.9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57.1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54.6</a:t>
                      </a:r>
                    </a:p>
                  </a:txBody>
                  <a:tcPr marL="9525" marR="9525" marT="9525" marB="0" anchor="b"/>
                </a:tc>
              </a:tr>
              <a:tr h="161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Cardinal/Detecto Scale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54.8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52.4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Kidde Fire Systems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54.7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53.6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Thunder Group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54.3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53.8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51.5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Zurn Industries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-1.5%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54.8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53.1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Wilbur Curtis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53.4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47.5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Hamilton Beach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52.3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51.4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48.6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Gold Medal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51.6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50.3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48.1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Plymold/Foldcraft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50.9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49.9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47.8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WinHolt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49.8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48.3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45.9</a:t>
                      </a:r>
                    </a:p>
                  </a:txBody>
                  <a:tcPr marL="9525" marR="9525" marT="9525" marB="0" anchor="b"/>
                </a:tc>
              </a:tr>
              <a:tr h="161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Front of the House/FOH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48.6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45.2</a:t>
                      </a:r>
                    </a:p>
                  </a:txBody>
                  <a:tcPr marL="9525" marR="9525" marT="9525" marB="0" anchor="b"/>
                </a:tc>
              </a:tr>
              <a:tr h="1840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Nemco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47.9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42.2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In-Sink-Erator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43.8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Homer Laughlin China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44.4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42.3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Fortessa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44.3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42.3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Globe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42.6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39.5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Imperial Mfg.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44.3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42.3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SPG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44.8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47.1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45.9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RH Forschner/Swiss Army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43.6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42.9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41.1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Robot Coupe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43.1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41.2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38.5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Johnson/Diversay/Auto chlor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41.3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40.3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38.7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American Metalcraft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41.2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38.1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Cooper Atkins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40.8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38.9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36.9</a:t>
                      </a:r>
                    </a:p>
                  </a:txBody>
                  <a:tcPr marL="9525" marR="9525" marT="9525" marB="0" anchor="b"/>
                </a:tc>
              </a:tr>
              <a:tr h="161933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Third 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1257.8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1225.3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1169.6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9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xfrm>
            <a:off x="609600" y="152400"/>
            <a:ext cx="109728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i="1" dirty="0" smtClean="0">
                <a:ea typeface="ＭＳ Ｐゴシック" pitchFamily="34" charset="-128"/>
              </a:rPr>
              <a:t>FER </a:t>
            </a:r>
            <a:r>
              <a:rPr lang="en-US" sz="3600" dirty="0" smtClean="0">
                <a:ea typeface="ＭＳ Ｐゴシック" pitchFamily="34" charset="-128"/>
              </a:rPr>
              <a:t>Top 100 E&amp;S Manufacturers: 76-100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485210"/>
              </p:ext>
            </p:extLst>
          </p:nvPr>
        </p:nvGraphicFramePr>
        <p:xfrm>
          <a:off x="1117600" y="762000"/>
          <a:ext cx="10464800" cy="53435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0800"/>
                <a:gridCol w="2133600"/>
                <a:gridCol w="1524000"/>
                <a:gridCol w="1828800"/>
                <a:gridCol w="1828800"/>
                <a:gridCol w="1828800"/>
              </a:tblGrid>
              <a:tr h="1524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Estimated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</a:tr>
              <a:tr h="17716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16 vs.15</a:t>
                      </a: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Company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/>
                        <a:t>% Change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/>
                        <a:t>2014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12700" marR="12700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Tablecraft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39.9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39.0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37.3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Giles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39.7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37.2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CresCor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38.9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34.8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Oliver Products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38.1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35.9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Food Warming Equip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38.1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34.3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Mahoney Environmental Inc.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34.1</a:t>
                      </a:r>
                    </a:p>
                  </a:txBody>
                  <a:tcPr marL="9525" marR="9525" marT="9525" marB="0" anchor="b"/>
                </a:tc>
              </a:tr>
              <a:tr h="1733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Selkirk llc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-0.6%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33.8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34.0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33.2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Walco Stainless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30.9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30.2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28.8</a:t>
                      </a:r>
                    </a:p>
                  </a:txBody>
                  <a:tcPr marL="9525" marR="9525" marT="9525" marB="0" anchor="b"/>
                </a:tc>
              </a:tr>
              <a:tr h="2095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Glasstender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27.4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American Panel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29.8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26.9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Metal-Fab Inc.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27.8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Waring Commercial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26.9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25.6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T&amp;S Brass &amp; Bronze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26.6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25.2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Service Ideas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27.5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26.1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Accutemp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26.7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25.4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Blendtec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26.1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24.8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LowTemp Industries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26.4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24.0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John Boos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26.1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23.9</a:t>
                      </a:r>
                    </a:p>
                  </a:txBody>
                  <a:tcPr marL="9525" marR="9525" marT="9525" marB="0" anchor="b"/>
                </a:tc>
              </a:tr>
              <a:tr h="2190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23.5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FETCO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23.4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Winston Ind.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24.3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Montague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23.2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Atlas Metal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23.1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Allegacy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2.1%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23.2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CandleLamp/Sterno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22.1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Fourth 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651.9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625.7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598.9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Top 100 Manufacturers</a:t>
                      </a:r>
                    </a:p>
                  </a:txBody>
                  <a:tcPr marL="12700" marR="1270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14709.4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13909.9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13454.9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7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i="1" dirty="0" smtClean="0">
                <a:ea typeface="ＭＳ Ｐゴシック" pitchFamily="34" charset="-128"/>
              </a:rPr>
              <a:t>FER </a:t>
            </a:r>
            <a:r>
              <a:rPr lang="en-US" sz="4000" dirty="0" smtClean="0">
                <a:ea typeface="ＭＳ Ｐゴシック" pitchFamily="34" charset="-128"/>
              </a:rPr>
              <a:t>Top 100 E&amp;S Manufacturers Overview</a:t>
            </a:r>
            <a:r>
              <a:rPr lang="en-US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4478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600" dirty="0" smtClean="0">
                <a:ea typeface="ＭＳ Ｐゴシック" pitchFamily="34" charset="-128"/>
              </a:rPr>
              <a:t>Growth of the Top 10 and top quartile showed substantial improvement in 2016 compared to growth in 2015.</a:t>
            </a:r>
            <a:endParaRPr lang="en-US" altLang="ja-JP" sz="2600" dirty="0" smtClean="0">
              <a:ea typeface="ＭＳ Ｐゴシック" pitchFamily="34" charset="-128"/>
            </a:endParaRPr>
          </a:p>
          <a:p>
            <a:r>
              <a:rPr lang="en-US" sz="2600" dirty="0" smtClean="0">
                <a:ea typeface="ＭＳ Ｐゴシック" pitchFamily="34" charset="-128"/>
              </a:rPr>
              <a:t>Top 25 were up 6.5% vs. growth of just 3.2%  in 2015 and the Top 10 saw gains of  7.2% vs. 3.5% in 15, thanks in part to acquisitions.</a:t>
            </a:r>
          </a:p>
          <a:p>
            <a:r>
              <a:rPr lang="en-US" sz="2600" dirty="0" smtClean="0">
                <a:ea typeface="ＭＳ Ｐゴシック" pitchFamily="34" charset="-128"/>
              </a:rPr>
              <a:t>But Top 25 control of Top 100 sales declined again slightly, from 71.8% in 15 to 71.6% in 16. The controlled 73% in 14.</a:t>
            </a:r>
          </a:p>
          <a:p>
            <a:r>
              <a:rPr lang="en-US" sz="2600" dirty="0" smtClean="0">
                <a:ea typeface="ＭＳ Ｐゴシック" pitchFamily="34" charset="-128"/>
              </a:rPr>
              <a:t>The second quartile grew slightly faster than in 2015. But the third and fourth quartiles saw growth rate fall slightly.</a:t>
            </a:r>
          </a:p>
          <a:p>
            <a:r>
              <a:rPr lang="en-US" sz="2600" dirty="0" smtClean="0">
                <a:ea typeface="ＭＳ Ｐゴシック" pitchFamily="34" charset="-128"/>
              </a:rPr>
              <a:t>With growth of only 2.7%, third quartile was off industry growth of 4.3%, per </a:t>
            </a:r>
            <a:r>
              <a:rPr lang="en-US" sz="2600" i="1" dirty="0" smtClean="0">
                <a:ea typeface="ＭＳ Ｐゴシック" pitchFamily="34" charset="-128"/>
              </a:rPr>
              <a:t>FER </a:t>
            </a:r>
            <a:r>
              <a:rPr lang="en-US" sz="2600" dirty="0" smtClean="0">
                <a:ea typeface="ＭＳ Ｐゴシック" pitchFamily="34" charset="-128"/>
              </a:rPr>
              <a:t>estimates, by a wide margin.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8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016000" y="381001"/>
            <a:ext cx="9753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4000" i="1" dirty="0" smtClean="0">
                <a:latin typeface="+mn-lt"/>
              </a:rPr>
              <a:t>FER </a:t>
            </a:r>
            <a:r>
              <a:rPr lang="en-US" sz="4000" dirty="0" smtClean="0">
                <a:latin typeface="+mn-lt"/>
              </a:rPr>
              <a:t>Top </a:t>
            </a:r>
            <a:r>
              <a:rPr lang="en-US" sz="4000" dirty="0">
                <a:latin typeface="+mn-lt"/>
              </a:rPr>
              <a:t>100 E&amp;S Manufacturers</a:t>
            </a:r>
          </a:p>
          <a:p>
            <a:pPr algn="ctr" eaLnBrk="1" hangingPunct="1"/>
            <a:r>
              <a:rPr lang="en-US" sz="4000" dirty="0">
                <a:latin typeface="+mn-lt"/>
              </a:rPr>
              <a:t>Performance By Quartile</a:t>
            </a:r>
          </a:p>
        </p:txBody>
      </p:sp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0189500"/>
              </p:ext>
            </p:extLst>
          </p:nvPr>
        </p:nvGraphicFramePr>
        <p:xfrm>
          <a:off x="1022439" y="1676536"/>
          <a:ext cx="8813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6FBD53-A83D-4F45-9438-B869C6400C2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00348"/>
              </p:ext>
            </p:extLst>
          </p:nvPr>
        </p:nvGraphicFramePr>
        <p:xfrm>
          <a:off x="7373512" y="4495800"/>
          <a:ext cx="3403601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6773"/>
                <a:gridCol w="583656"/>
                <a:gridCol w="583656"/>
                <a:gridCol w="599516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15 vs. 14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($MM)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% of 100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Top 100 Mfrs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3.5%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14222.8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Top 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3.5%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7075.9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49.8%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Top 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3.2%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10205.3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71.8%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Second 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4.0%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2166.5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15.2%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Third 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4.8%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</a:rPr>
                        <a:t>1225.3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8.6%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Fourth 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4.5%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625.7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</a:rPr>
                        <a:t>4.4%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98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016000" y="381001"/>
            <a:ext cx="9753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4000" i="1" dirty="0" smtClean="0">
                <a:latin typeface="+mn-lt"/>
              </a:rPr>
              <a:t>FER </a:t>
            </a:r>
            <a:r>
              <a:rPr lang="en-US" sz="4000" dirty="0" smtClean="0">
                <a:latin typeface="+mn-lt"/>
              </a:rPr>
              <a:t>Top </a:t>
            </a:r>
            <a:r>
              <a:rPr lang="en-US" sz="4000" dirty="0">
                <a:latin typeface="+mn-lt"/>
              </a:rPr>
              <a:t>100 E&amp;S Manufacturers</a:t>
            </a:r>
          </a:p>
          <a:p>
            <a:pPr algn="ctr" eaLnBrk="1" hangingPunct="1"/>
            <a:r>
              <a:rPr lang="en-US" sz="4000" dirty="0">
                <a:latin typeface="+mn-lt"/>
              </a:rPr>
              <a:t>Performance By Quartile</a:t>
            </a:r>
          </a:p>
        </p:txBody>
      </p:sp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717200"/>
              </p:ext>
            </p:extLst>
          </p:nvPr>
        </p:nvGraphicFramePr>
        <p:xfrm>
          <a:off x="1022439" y="1676536"/>
          <a:ext cx="8813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6FBD53-A83D-4F45-9438-B869C6400C2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729942"/>
              </p:ext>
            </p:extLst>
          </p:nvPr>
        </p:nvGraphicFramePr>
        <p:xfrm>
          <a:off x="7373512" y="4495800"/>
          <a:ext cx="3403601" cy="1333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6773"/>
                <a:gridCol w="583656"/>
                <a:gridCol w="583656"/>
                <a:gridCol w="599516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15 vs. 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($MM)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% of 100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Top 100 Mfrs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14709.4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Top 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7398.4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50.2%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Top 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10537.6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71.6%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Second 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2262.1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15.4%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Third 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1257.8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8.6%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Fourth 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651.9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4.4%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00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Global Players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10972800" cy="4114799"/>
          </a:xfrm>
        </p:spPr>
        <p:txBody>
          <a:bodyPr/>
          <a:lstStyle/>
          <a:p>
            <a:r>
              <a:rPr lang="en-US" sz="2600" dirty="0"/>
              <a:t>W</a:t>
            </a:r>
            <a:r>
              <a:rPr lang="en-US" sz="2600" dirty="0" smtClean="0"/>
              <a:t>e want the </a:t>
            </a:r>
            <a:r>
              <a:rPr lang="en-US" sz="2600" i="1" dirty="0" smtClean="0"/>
              <a:t>FER </a:t>
            </a:r>
            <a:r>
              <a:rPr lang="en-US" sz="2600" dirty="0" smtClean="0"/>
              <a:t>Top 100 Manufacturers list to reflect NAFEM “Size &amp; Shape” numbers as closely as possible. </a:t>
            </a:r>
          </a:p>
          <a:p>
            <a:r>
              <a:rPr lang="en-US" sz="2600" dirty="0" smtClean="0"/>
              <a:t>Thus, we do not count global E&amp;S sales of companies based outside of North America, just sales within North America.</a:t>
            </a:r>
          </a:p>
          <a:p>
            <a:r>
              <a:rPr lang="en-US" sz="2600" dirty="0" smtClean="0"/>
              <a:t>We also are not consistent. </a:t>
            </a:r>
            <a:r>
              <a:rPr lang="en-US" sz="2600" dirty="0"/>
              <a:t>W</a:t>
            </a:r>
            <a:r>
              <a:rPr lang="en-US" sz="2600" dirty="0" smtClean="0"/>
              <a:t>e don’t count ITW FEG outside N.A., for example.</a:t>
            </a:r>
          </a:p>
          <a:p>
            <a:r>
              <a:rPr lang="en-US" sz="2600" dirty="0" smtClean="0"/>
              <a:t>And in this ranking we count service and retail for ITW, laundry for Electrolux Professional. But don’t count retail and industrial for Middleby.</a:t>
            </a:r>
          </a:p>
          <a:p>
            <a:r>
              <a:rPr lang="en-US" sz="2600" dirty="0" smtClean="0"/>
              <a:t>This creates a bit of an apples-to-oranges scenario.</a:t>
            </a:r>
          </a:p>
          <a:p>
            <a:r>
              <a:rPr lang="en-US" sz="2600" dirty="0" smtClean="0"/>
              <a:t>What follows are our best research and estimates of the 2016 global sales of the leading global E&amp;S companies. Most grew in 2016.</a:t>
            </a: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7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Global Players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295401"/>
            <a:ext cx="10972800" cy="4114799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 smtClean="0"/>
              <a:t>Company</a:t>
            </a:r>
            <a:r>
              <a:rPr lang="en-US" sz="2400" dirty="0" smtClean="0"/>
              <a:t>			</a:t>
            </a:r>
            <a:r>
              <a:rPr lang="en-US" sz="2400" u="sng" dirty="0" smtClean="0"/>
              <a:t>Global Sales 2016 ($US MM)</a:t>
            </a:r>
          </a:p>
          <a:p>
            <a:pPr marL="0" indent="0">
              <a:buNone/>
            </a:pPr>
            <a:r>
              <a:rPr lang="en-US" sz="2400" dirty="0"/>
              <a:t>Ali Group			$</a:t>
            </a:r>
            <a:r>
              <a:rPr lang="en-US" sz="2400" dirty="0" smtClean="0"/>
              <a:t>2,370</a:t>
            </a:r>
          </a:p>
          <a:p>
            <a:pPr marL="0" indent="0">
              <a:buNone/>
            </a:pPr>
            <a:r>
              <a:rPr lang="en-US" sz="2400" dirty="0" smtClean="0"/>
              <a:t>Hoshizaki			$2,275</a:t>
            </a:r>
          </a:p>
          <a:p>
            <a:pPr marL="0" indent="0">
              <a:buNone/>
            </a:pPr>
            <a:r>
              <a:rPr lang="en-US" sz="2400" dirty="0" smtClean="0"/>
              <a:t>ITW FEG			$2,110</a:t>
            </a:r>
          </a:p>
          <a:p>
            <a:pPr marL="0" indent="0">
              <a:buNone/>
            </a:pPr>
            <a:r>
              <a:rPr lang="en-US" sz="2400" dirty="0" smtClean="0"/>
              <a:t>Manitowoc Foodservice	$1,457</a:t>
            </a:r>
          </a:p>
          <a:p>
            <a:pPr marL="0" indent="0">
              <a:buNone/>
            </a:pPr>
            <a:r>
              <a:rPr lang="en-US" sz="2400" dirty="0" smtClean="0"/>
              <a:t>Middleby			$1,157</a:t>
            </a:r>
          </a:p>
          <a:p>
            <a:pPr marL="0" indent="0">
              <a:buNone/>
            </a:pPr>
            <a:r>
              <a:rPr lang="en-US" sz="2400" dirty="0" smtClean="0"/>
              <a:t>Marmon Foodservice		$725</a:t>
            </a:r>
          </a:p>
          <a:p>
            <a:pPr marL="0" indent="0">
              <a:buNone/>
            </a:pPr>
            <a:r>
              <a:rPr lang="en-US" sz="2400" dirty="0"/>
              <a:t>Electrolux Professional	</a:t>
            </a:r>
            <a:r>
              <a:rPr lang="en-US" sz="2400" dirty="0" smtClean="0"/>
              <a:t>$892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Rational			$626</a:t>
            </a:r>
          </a:p>
          <a:p>
            <a:pPr marL="0" indent="0">
              <a:buNone/>
            </a:pPr>
            <a:r>
              <a:rPr lang="en-US" sz="2400" dirty="0" smtClean="0"/>
              <a:t>Libbey Foodservice		$481</a:t>
            </a:r>
          </a:p>
          <a:p>
            <a:pPr marL="0" indent="0">
              <a:buNone/>
            </a:pPr>
            <a:r>
              <a:rPr lang="en-US" sz="2400" dirty="0" smtClean="0"/>
              <a:t>Standex Foodservice		$367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1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ＭＳ Ｐゴシック" pitchFamily="34" charset="-128"/>
              </a:rPr>
              <a:t>Merger &amp; Acquisition Activity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066800"/>
            <a:ext cx="109728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600" dirty="0" smtClean="0">
                <a:ea typeface="ＭＳ Ｐゴシック" pitchFamily="34" charset="-128"/>
              </a:rPr>
              <a:t>Mergers &amp; acquisition activity among manufacturers has slowed a bit since 2015 and the first half of 2016.</a:t>
            </a:r>
          </a:p>
          <a:p>
            <a:r>
              <a:rPr lang="en-US" sz="2600" dirty="0" smtClean="0">
                <a:ea typeface="ＭＳ Ｐゴシック" pitchFamily="34" charset="-128"/>
              </a:rPr>
              <a:t>But things appear to be picking up in the first half of 2017.</a:t>
            </a:r>
          </a:p>
          <a:p>
            <a:r>
              <a:rPr lang="en-US" sz="2600" dirty="0" smtClean="0">
                <a:ea typeface="ＭＳ Ｐゴシック" pitchFamily="34" charset="-128"/>
              </a:rPr>
              <a:t>Electrolux made its first acquisition in the U.S. in years, picking up beverage equipment maker Grindmaster Cecilware.</a:t>
            </a:r>
          </a:p>
          <a:p>
            <a:r>
              <a:rPr lang="en-US" sz="2600" dirty="0" smtClean="0">
                <a:ea typeface="ＭＳ Ｐゴシック" pitchFamily="34" charset="-128"/>
              </a:rPr>
              <a:t>Shore-View Industries, a P.E. company, bought Spring USA from Fiskars last year, created Cornerstone Foodservice Group, then bought Lloyd Pans in July.</a:t>
            </a:r>
          </a:p>
          <a:p>
            <a:r>
              <a:rPr lang="en-US" sz="2600" dirty="0" smtClean="0">
                <a:ea typeface="ＭＳ Ｐゴシック" pitchFamily="34" charset="-128"/>
              </a:rPr>
              <a:t>Middleby bought an industrial bakery equipment company </a:t>
            </a:r>
            <a:r>
              <a:rPr lang="en-US" sz="2600" dirty="0" err="1" smtClean="0">
                <a:ea typeface="ＭＳ Ｐゴシック" pitchFamily="34" charset="-128"/>
              </a:rPr>
              <a:t>Burford</a:t>
            </a:r>
            <a:r>
              <a:rPr lang="en-US" sz="2600" dirty="0" smtClean="0">
                <a:ea typeface="ＭＳ Ｐゴシック" pitchFamily="34" charset="-128"/>
              </a:rPr>
              <a:t>, but has been quiet on the foodservice side.</a:t>
            </a:r>
          </a:p>
          <a:p>
            <a:r>
              <a:rPr lang="en-US" sz="2600" dirty="0" smtClean="0">
                <a:ea typeface="ＭＳ Ｐゴシック" pitchFamily="34" charset="-128"/>
              </a:rPr>
              <a:t>The other big conglomerates have been quiet this year.</a:t>
            </a:r>
          </a:p>
          <a:p>
            <a:r>
              <a:rPr lang="en-US" sz="2600" dirty="0" smtClean="0">
                <a:ea typeface="ＭＳ Ｐゴシック" pitchFamily="34" charset="-128"/>
              </a:rPr>
              <a:t>Vollrath picked up Belleco, adding to its countertop cooking equipment lines.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i="1" dirty="0" smtClean="0">
                <a:ea typeface="ＭＳ Ｐゴシック" pitchFamily="34" charset="-128"/>
              </a:rPr>
              <a:t>FER’s </a:t>
            </a:r>
            <a:r>
              <a:rPr lang="en-US" sz="4000" dirty="0" smtClean="0">
                <a:ea typeface="ＭＳ Ｐゴシック" pitchFamily="34" charset="-128"/>
              </a:rPr>
              <a:t>Top 100 E&amp;S Manufacturers Overview</a:t>
            </a:r>
            <a:r>
              <a:rPr lang="en-US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3716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ea typeface="ＭＳ Ｐゴシック" pitchFamily="34" charset="-128"/>
              </a:rPr>
              <a:t>This is now the ninth year </a:t>
            </a:r>
            <a:r>
              <a:rPr lang="en-US" sz="2400" i="1" dirty="0" smtClean="0">
                <a:ea typeface="ＭＳ Ｐゴシック" pitchFamily="34" charset="-128"/>
              </a:rPr>
              <a:t>FER</a:t>
            </a:r>
            <a:r>
              <a:rPr lang="en-US" sz="2400" dirty="0" smtClean="0">
                <a:ea typeface="ＭＳ Ｐゴシック" pitchFamily="34" charset="-128"/>
              </a:rPr>
              <a:t> has listed and ranked the 100 largest manufacturers of foodservice equipment, durable supplies, furnishings and components.</a:t>
            </a:r>
          </a:p>
          <a:p>
            <a:r>
              <a:rPr lang="en-US" sz="2400" dirty="0" smtClean="0">
                <a:ea typeface="ＭＳ Ｐゴシック" pitchFamily="34" charset="-128"/>
              </a:rPr>
              <a:t>Methodology </a:t>
            </a:r>
            <a:r>
              <a:rPr lang="en-US" altLang="ja-JP" sz="2400" dirty="0" smtClean="0">
                <a:ea typeface="ＭＳ Ｐゴシック" pitchFamily="34" charset="-128"/>
              </a:rPr>
              <a:t>remains consistent with past listings. The ranking is based on 2016 sales. For public companies on which we have data, we convert to calendar fiscal.</a:t>
            </a:r>
          </a:p>
          <a:p>
            <a:r>
              <a:rPr lang="en-US" altLang="ja-JP" sz="2400" dirty="0" smtClean="0">
                <a:ea typeface="ＭＳ Ｐゴシック" pitchFamily="34" charset="-128"/>
              </a:rPr>
              <a:t>We revise numbers when we get better info. </a:t>
            </a:r>
            <a:r>
              <a:rPr lang="en-US" altLang="ja-JP" sz="2400" dirty="0">
                <a:ea typeface="ＭＳ Ｐゴシック" pitchFamily="34" charset="-128"/>
              </a:rPr>
              <a:t>W</a:t>
            </a:r>
            <a:r>
              <a:rPr lang="en-US" altLang="ja-JP" sz="2400" dirty="0" smtClean="0">
                <a:ea typeface="ＭＳ Ｐゴシック" pitchFamily="34" charset="-128"/>
              </a:rPr>
              <a:t>e also revise past years to maintain consistent year-to-year tracking.</a:t>
            </a:r>
          </a:p>
          <a:p>
            <a:r>
              <a:rPr lang="en-US" sz="2400" dirty="0" smtClean="0">
                <a:ea typeface="ＭＳ Ｐゴシック" pitchFamily="34" charset="-128"/>
              </a:rPr>
              <a:t>Numbers include exports to make consistent with NAFEM Size &amp; Shape. Size &amp; Shape does not include parts, but we can’t say these numbers do not.</a:t>
            </a:r>
          </a:p>
          <a:p>
            <a:r>
              <a:rPr lang="en-US" sz="2400" dirty="0" smtClean="0">
                <a:ea typeface="ＭＳ Ｐゴシック" pitchFamily="34" charset="-128"/>
              </a:rPr>
              <a:t>For the most part, numbers for companies based in the U.S. are global, numbers for companies based elsewhere are for American divisions only. Exception: ITW FEG.</a:t>
            </a:r>
          </a:p>
          <a:p>
            <a:r>
              <a:rPr lang="en-US" sz="2400" dirty="0" smtClean="0">
                <a:ea typeface="ＭＳ Ｐゴシック" pitchFamily="34" charset="-128"/>
              </a:rPr>
              <a:t>We do this, again, to try to align with Size &amp; Shape.  </a:t>
            </a:r>
          </a:p>
          <a:p>
            <a:pPr marL="0" indent="0"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34" charset="-128"/>
              </a:rPr>
              <a:t>Merger &amp; Acquisition Activity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3716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700" u="sng" dirty="0" smtClean="0">
                <a:ea typeface="ＭＳ Ｐゴシック" pitchFamily="34" charset="-128"/>
              </a:rPr>
              <a:t>2014 Deals</a:t>
            </a:r>
            <a:r>
              <a:rPr lang="en-US" sz="2700" dirty="0" smtClean="0">
                <a:ea typeface="ＭＳ Ｐゴシック" pitchFamily="34" charset="-128"/>
              </a:rPr>
              <a:t>: Middleby bought Market Forge, ABC/</a:t>
            </a:r>
            <a:r>
              <a:rPr lang="en-US" sz="2700" dirty="0" err="1" smtClean="0">
                <a:ea typeface="ＭＳ Ｐゴシック" pitchFamily="34" charset="-128"/>
              </a:rPr>
              <a:t>Wunderbar</a:t>
            </a:r>
            <a:r>
              <a:rPr lang="en-US" sz="2700" dirty="0" smtClean="0">
                <a:ea typeface="ＭＳ Ｐゴシック" pitchFamily="34" charset="-128"/>
              </a:rPr>
              <a:t>, Concordia Coffee, U-Line Corp., Desmon, and Goldstein-</a:t>
            </a:r>
            <a:r>
              <a:rPr lang="en-US" sz="2700" dirty="0" err="1" smtClean="0">
                <a:ea typeface="ＭＳ Ｐゴシック" pitchFamily="34" charset="-128"/>
              </a:rPr>
              <a:t>Eswood</a:t>
            </a:r>
            <a:r>
              <a:rPr lang="en-US" sz="2700" dirty="0">
                <a:ea typeface="ＭＳ Ｐゴシック" pitchFamily="34" charset="-128"/>
              </a:rPr>
              <a:t>;</a:t>
            </a:r>
            <a:r>
              <a:rPr lang="en-US" sz="2700" dirty="0" smtClean="0">
                <a:ea typeface="ＭＳ Ｐゴシック" pitchFamily="34" charset="-128"/>
              </a:rPr>
              <a:t> Standex bought Ultrafryer Systems and sold American Foodservice to All American Holdings; Argosy Group Int’l. acquired </a:t>
            </a:r>
            <a:r>
              <a:rPr lang="en-US" sz="2700" dirty="0" err="1" smtClean="0">
                <a:ea typeface="ＭＳ Ｐゴシック" pitchFamily="34" charset="-128"/>
              </a:rPr>
              <a:t>Donper</a:t>
            </a:r>
            <a:r>
              <a:rPr lang="en-US" sz="2700" dirty="0" smtClean="0">
                <a:ea typeface="ＭＳ Ｐゴシック" pitchFamily="34" charset="-128"/>
              </a:rPr>
              <a:t> America; Duke Mfg. bought </a:t>
            </a:r>
            <a:r>
              <a:rPr lang="en-US" sz="2700" dirty="0" err="1" smtClean="0">
                <a:ea typeface="ＭＳ Ｐゴシック" pitchFamily="34" charset="-128"/>
              </a:rPr>
              <a:t>CounterCraft</a:t>
            </a:r>
            <a:r>
              <a:rPr lang="en-US" sz="2700" dirty="0" smtClean="0">
                <a:ea typeface="ＭＳ Ｐゴシック" pitchFamily="34" charset="-128"/>
              </a:rPr>
              <a:t>; </a:t>
            </a:r>
            <a:r>
              <a:rPr lang="en-US" sz="2700" dirty="0" err="1" smtClean="0">
                <a:ea typeface="ＭＳ Ｐゴシック" pitchFamily="34" charset="-128"/>
              </a:rPr>
              <a:t>Polyscience</a:t>
            </a:r>
            <a:r>
              <a:rPr lang="en-US" sz="2700" dirty="0" smtClean="0">
                <a:ea typeface="ＭＳ Ｐゴシック" pitchFamily="34" charset="-128"/>
              </a:rPr>
              <a:t> Culinary sold distribution rights to </a:t>
            </a:r>
            <a:r>
              <a:rPr lang="en-US" sz="2700" dirty="0" err="1" smtClean="0">
                <a:ea typeface="ＭＳ Ｐゴシック" pitchFamily="34" charset="-128"/>
              </a:rPr>
              <a:t>Breville</a:t>
            </a:r>
            <a:r>
              <a:rPr lang="en-US" sz="2700" dirty="0" smtClean="0">
                <a:ea typeface="ＭＳ Ｐゴシック" pitchFamily="34" charset="-128"/>
              </a:rPr>
              <a:t> Group; Advance </a:t>
            </a:r>
            <a:r>
              <a:rPr lang="en-US" sz="2700" dirty="0" err="1" smtClean="0">
                <a:ea typeface="ＭＳ Ｐゴシック" pitchFamily="34" charset="-128"/>
              </a:rPr>
              <a:t>Tabco</a:t>
            </a:r>
            <a:r>
              <a:rPr lang="en-US" sz="2700" dirty="0" smtClean="0">
                <a:ea typeface="ＭＳ Ｐゴシック" pitchFamily="34" charset="-128"/>
              </a:rPr>
              <a:t> acquired Supreme Metal</a:t>
            </a:r>
            <a:r>
              <a:rPr lang="en-US" sz="2700" dirty="0">
                <a:ea typeface="ＭＳ Ｐゴシック" pitchFamily="34" charset="-128"/>
              </a:rPr>
              <a:t>; Compass Diversified Holdings bought </a:t>
            </a:r>
            <a:r>
              <a:rPr lang="en-US" sz="2700" dirty="0" smtClean="0">
                <a:ea typeface="ＭＳ Ｐゴシック" pitchFamily="34" charset="-128"/>
              </a:rPr>
              <a:t>Candle </a:t>
            </a:r>
            <a:r>
              <a:rPr lang="en-US" sz="2700" dirty="0">
                <a:ea typeface="ＭＳ Ｐゴシック" pitchFamily="34" charset="-128"/>
              </a:rPr>
              <a:t>Lamp (</a:t>
            </a:r>
            <a:r>
              <a:rPr lang="en-US" sz="2700" dirty="0" err="1">
                <a:ea typeface="ＭＳ Ｐゴシック" pitchFamily="34" charset="-128"/>
              </a:rPr>
              <a:t>SternoCandleLamp</a:t>
            </a:r>
            <a:r>
              <a:rPr lang="en-US" sz="2700" dirty="0">
                <a:ea typeface="ＭＳ Ｐゴシック" pitchFamily="34" charset="-128"/>
              </a:rPr>
              <a:t>); Focus Foodservice parent Centre Lane Partners bought Update Int’l. and Johnson-Rose; Taylor Precision Products bought </a:t>
            </a:r>
            <a:r>
              <a:rPr lang="en-US" sz="2700" dirty="0" err="1">
                <a:ea typeface="ＭＳ Ｐゴシック" pitchFamily="34" charset="-128"/>
              </a:rPr>
              <a:t>Chef’n</a:t>
            </a:r>
            <a:r>
              <a:rPr lang="en-US" sz="2700" dirty="0">
                <a:ea typeface="ＭＳ Ｐゴシック" pitchFamily="34" charset="-128"/>
              </a:rPr>
              <a:t> Corp.; Henny Penny and Wood Stone sold to ESOP.</a:t>
            </a:r>
          </a:p>
          <a:p>
            <a:pPr marL="0" indent="0">
              <a:buNone/>
            </a:pPr>
            <a:r>
              <a:rPr lang="en-US" sz="2700" dirty="0" smtClean="0">
                <a:ea typeface="ＭＳ Ｐゴシック" pitchFamily="34" charset="-128"/>
              </a:rPr>
              <a:t>  </a:t>
            </a:r>
            <a:endParaRPr lang="en-US" sz="2700" u="sng" dirty="0" smtClean="0">
              <a:ea typeface="ＭＳ Ｐゴシック" pitchFamily="34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2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34" charset="-128"/>
              </a:rPr>
              <a:t>Merger &amp; Acquisition Activity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2954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500" u="sng" dirty="0" smtClean="0">
                <a:ea typeface="ＭＳ Ｐゴシック" pitchFamily="34" charset="-128"/>
              </a:rPr>
              <a:t>2015 Deals:</a:t>
            </a:r>
            <a:r>
              <a:rPr lang="en-US" sz="2500" dirty="0" smtClean="0">
                <a:ea typeface="ＭＳ Ｐゴシック" pitchFamily="34" charset="-128"/>
              </a:rPr>
              <a:t> Middleby bought Induc Comm. Electric, Marsal &amp; </a:t>
            </a:r>
            <a:r>
              <a:rPr lang="en-US" sz="2500" dirty="0">
                <a:ea typeface="ＭＳ Ｐゴシック" pitchFamily="34" charset="-128"/>
              </a:rPr>
              <a:t>Sons, AGA </a:t>
            </a:r>
            <a:r>
              <a:rPr lang="en-US" sz="2500" dirty="0" err="1">
                <a:ea typeface="ＭＳ Ｐゴシック" pitchFamily="34" charset="-128"/>
              </a:rPr>
              <a:t>Rangemaster</a:t>
            </a:r>
            <a:r>
              <a:rPr lang="en-US" sz="2500" dirty="0">
                <a:ea typeface="ＭＳ Ｐゴシック" pitchFamily="34" charset="-128"/>
              </a:rPr>
              <a:t>, </a:t>
            </a:r>
            <a:r>
              <a:rPr lang="en-US" sz="2500" dirty="0" smtClean="0">
                <a:ea typeface="ＭＳ Ｐゴシック" pitchFamily="34" charset="-128"/>
              </a:rPr>
              <a:t>and Lynx; Halton Group bought Air Scrubbers; G.E.T. merged with Bugambilia Int’l. and </a:t>
            </a:r>
            <a:r>
              <a:rPr lang="en-US" sz="2500" dirty="0" err="1" smtClean="0">
                <a:ea typeface="ＭＳ Ｐゴシック" pitchFamily="34" charset="-128"/>
              </a:rPr>
              <a:t>Culinaire</a:t>
            </a:r>
            <a:r>
              <a:rPr lang="en-US" sz="2500" dirty="0" smtClean="0">
                <a:ea typeface="ＭＳ Ｐゴシック" pitchFamily="34" charset="-128"/>
              </a:rPr>
              <a:t> by </a:t>
            </a:r>
            <a:r>
              <a:rPr lang="en-US" sz="2500" dirty="0" err="1" smtClean="0">
                <a:ea typeface="ＭＳ Ｐゴシック" pitchFamily="34" charset="-128"/>
              </a:rPr>
              <a:t>Mikon</a:t>
            </a:r>
            <a:r>
              <a:rPr lang="en-US" sz="2500" dirty="0" smtClean="0">
                <a:ea typeface="ＭＳ Ｐゴシック" pitchFamily="34" charset="-128"/>
              </a:rPr>
              <a:t> Int’l.; Franke Foodservice bought </a:t>
            </a:r>
            <a:r>
              <a:rPr lang="en-US" sz="2500" dirty="0" err="1" smtClean="0">
                <a:ea typeface="ＭＳ Ｐゴシック" pitchFamily="34" charset="-128"/>
              </a:rPr>
              <a:t>Easi-Serv</a:t>
            </a:r>
            <a:r>
              <a:rPr lang="en-US" sz="2500" dirty="0" smtClean="0">
                <a:ea typeface="ＭＳ Ｐゴシック" pitchFamily="34" charset="-128"/>
              </a:rPr>
              <a:t> Products; Electrolux acquired </a:t>
            </a:r>
            <a:r>
              <a:rPr lang="en-US" sz="2500" dirty="0" err="1" smtClean="0">
                <a:ea typeface="ＭＳ Ｐゴシック" pitchFamily="34" charset="-128"/>
              </a:rPr>
              <a:t>Veetsan</a:t>
            </a:r>
            <a:r>
              <a:rPr lang="en-US" sz="2500" dirty="0" smtClean="0">
                <a:ea typeface="ＭＳ Ｐゴシック" pitchFamily="34" charset="-128"/>
              </a:rPr>
              <a:t> Comm. Machinery; Automated Equipment acquired Aerotech; Standex sold Bevles to Legacy Cos.; Ecolab bought U.S. operations of Swisher Hygiene; Vollrath bought Miguel Pujadas; Micromatic bought </a:t>
            </a:r>
            <a:r>
              <a:rPr lang="en-US" sz="2500" dirty="0" err="1" smtClean="0">
                <a:ea typeface="ＭＳ Ｐゴシック" pitchFamily="34" charset="-128"/>
              </a:rPr>
              <a:t>Valpar</a:t>
            </a:r>
            <a:r>
              <a:rPr lang="en-US" sz="2500" dirty="0" smtClean="0">
                <a:ea typeface="ＭＳ Ｐゴシック" pitchFamily="34" charset="-128"/>
              </a:rPr>
              <a:t>; Ali Group bought </a:t>
            </a:r>
            <a:r>
              <a:rPr lang="en-US" sz="2500" dirty="0" err="1" smtClean="0">
                <a:ea typeface="ＭＳ Ｐゴシック" pitchFamily="34" charset="-128"/>
              </a:rPr>
              <a:t>Intermetro</a:t>
            </a:r>
            <a:r>
              <a:rPr lang="en-US" sz="2500" dirty="0" smtClean="0">
                <a:ea typeface="ＭＳ Ｐゴシック" pitchFamily="34" charset="-128"/>
              </a:rPr>
              <a:t> from Emerson; Crown Brands bought Co-Rect Products; Restaurant Technologies bought </a:t>
            </a:r>
            <a:r>
              <a:rPr lang="en-US" sz="2500" dirty="0" err="1" smtClean="0">
                <a:ea typeface="ＭＳ Ｐゴシック" pitchFamily="34" charset="-128"/>
              </a:rPr>
              <a:t>PureFill</a:t>
            </a:r>
            <a:r>
              <a:rPr lang="en-US" sz="2500" dirty="0" smtClean="0">
                <a:ea typeface="ＭＳ Ｐゴシック" pitchFamily="34" charset="-128"/>
              </a:rPr>
              <a:t> Solutions; </a:t>
            </a:r>
            <a:r>
              <a:rPr lang="en-US" sz="2500" dirty="0" err="1" smtClean="0">
                <a:ea typeface="ＭＳ Ｐゴシック" pitchFamily="34" charset="-128"/>
              </a:rPr>
              <a:t>Aquion</a:t>
            </a:r>
            <a:r>
              <a:rPr lang="en-US" sz="2500" dirty="0" smtClean="0">
                <a:ea typeface="ＭＳ Ｐゴシック" pitchFamily="34" charset="-128"/>
              </a:rPr>
              <a:t> acquired </a:t>
            </a:r>
            <a:r>
              <a:rPr lang="en-US" sz="2500" dirty="0" err="1" smtClean="0">
                <a:ea typeface="ＭＳ Ｐゴシック" pitchFamily="34" charset="-128"/>
              </a:rPr>
              <a:t>Procam</a:t>
            </a:r>
            <a:r>
              <a:rPr lang="en-US" sz="2500" dirty="0" smtClean="0">
                <a:ea typeface="ＭＳ Ｐゴシック" pitchFamily="34" charset="-128"/>
              </a:rPr>
              <a:t> Controls; KPS Global bought </a:t>
            </a:r>
            <a:r>
              <a:rPr lang="en-US" sz="2500" dirty="0" err="1" smtClean="0">
                <a:ea typeface="ＭＳ Ｐゴシック" pitchFamily="34" charset="-128"/>
              </a:rPr>
              <a:t>Kysor</a:t>
            </a:r>
            <a:r>
              <a:rPr lang="en-US" sz="2500" dirty="0" smtClean="0">
                <a:ea typeface="ＭＳ Ｐゴシック" pitchFamily="34" charset="-128"/>
              </a:rPr>
              <a:t> Panel from Manitowoc; </a:t>
            </a:r>
            <a:r>
              <a:rPr lang="en-US" sz="2500" dirty="0" err="1" smtClean="0">
                <a:ea typeface="ＭＳ Ｐゴシック" pitchFamily="34" charset="-128"/>
              </a:rPr>
              <a:t>Hoshizaki</a:t>
            </a:r>
            <a:r>
              <a:rPr lang="en-US" sz="2500" dirty="0" smtClean="0">
                <a:ea typeface="ＭＳ Ｐゴシック" pitchFamily="34" charset="-128"/>
              </a:rPr>
              <a:t>/Lancer and </a:t>
            </a:r>
            <a:r>
              <a:rPr lang="en-US" sz="2500" dirty="0" err="1" smtClean="0">
                <a:ea typeface="ＭＳ Ｐゴシック" pitchFamily="34" charset="-128"/>
              </a:rPr>
              <a:t>Blendtec</a:t>
            </a:r>
            <a:r>
              <a:rPr lang="en-US" sz="2500" dirty="0" smtClean="0">
                <a:ea typeface="ＭＳ Ｐゴシック" pitchFamily="34" charset="-128"/>
              </a:rPr>
              <a:t> signed deal under which Lancer and </a:t>
            </a:r>
            <a:r>
              <a:rPr lang="en-US" sz="2500" dirty="0" err="1" smtClean="0">
                <a:ea typeface="ＭＳ Ｐゴシック" pitchFamily="34" charset="-128"/>
              </a:rPr>
              <a:t>Blendtec</a:t>
            </a:r>
            <a:r>
              <a:rPr lang="en-US" sz="2500" dirty="0" smtClean="0">
                <a:ea typeface="ＭＳ Ｐゴシック" pitchFamily="34" charset="-128"/>
              </a:rPr>
              <a:t> combined manufacturing, marketing and service.</a:t>
            </a:r>
            <a:endParaRPr lang="en-US" sz="2500" u="sng" dirty="0" smtClean="0">
              <a:ea typeface="ＭＳ Ｐゴシック" pitchFamily="34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34" charset="-128"/>
              </a:rPr>
              <a:t>Merger &amp; Acquisition Activity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 bwMode="auto">
          <a:xfrm>
            <a:off x="609600" y="11430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500" u="sng" dirty="0" smtClean="0">
                <a:ea typeface="ＭＳ Ｐゴシック" pitchFamily="34" charset="-128"/>
              </a:rPr>
              <a:t>2016 Deals:</a:t>
            </a:r>
            <a:r>
              <a:rPr lang="en-US" sz="2500" dirty="0" smtClean="0">
                <a:ea typeface="ＭＳ Ｐゴシック" pitchFamily="34" charset="-128"/>
              </a:rPr>
              <a:t> </a:t>
            </a:r>
            <a:r>
              <a:rPr lang="en-US" sz="2500" dirty="0" err="1" smtClean="0">
                <a:ea typeface="ＭＳ Ｐゴシック" pitchFamily="34" charset="-128"/>
              </a:rPr>
              <a:t>Candlelamp</a:t>
            </a:r>
            <a:r>
              <a:rPr lang="en-US" sz="2500" dirty="0" smtClean="0">
                <a:ea typeface="ＭＳ Ｐゴシック" pitchFamily="34" charset="-128"/>
              </a:rPr>
              <a:t>/Sterno bought Northern Int’l.; Nemco acquired rights to make and distribute </a:t>
            </a:r>
            <a:r>
              <a:rPr lang="en-US" sz="2500" dirty="0" err="1" smtClean="0">
                <a:ea typeface="ＭＳ Ｐゴシック" pitchFamily="34" charset="-128"/>
              </a:rPr>
              <a:t>Dipo</a:t>
            </a:r>
            <a:r>
              <a:rPr lang="en-US" sz="2500" dirty="0" smtClean="0">
                <a:ea typeface="ＭＳ Ｐゴシック" pitchFamily="34" charset="-128"/>
              </a:rPr>
              <a:t> Induction equipment; Middleby bought Follett; Marmon Foodservice bought Italy’s Angelo Po, and later, Dominioni Punto &amp; Pasta ; the Legacy Cos. bought Chef’s Choice and Legion Industries; Component Hardware bought Specialty Foodservice Hardware</a:t>
            </a:r>
            <a:r>
              <a:rPr lang="en-US" sz="2500" dirty="0">
                <a:ea typeface="ＭＳ Ｐゴシック" pitchFamily="34" charset="-128"/>
              </a:rPr>
              <a:t> </a:t>
            </a:r>
            <a:r>
              <a:rPr lang="en-US" sz="2500" dirty="0" smtClean="0">
                <a:ea typeface="ＭＳ Ｐゴシック" pitchFamily="34" charset="-128"/>
              </a:rPr>
              <a:t>and then Food Service Parts from John S. Dull; Denmark’s Fiskars sold Spring USA to Shore-View Industries, which formed Cornerstone Foodservice Group.</a:t>
            </a:r>
          </a:p>
          <a:p>
            <a:r>
              <a:rPr lang="en-US" sz="2500" u="sng" dirty="0" smtClean="0">
                <a:ea typeface="ＭＳ Ｐゴシック" pitchFamily="34" charset="-128"/>
              </a:rPr>
              <a:t>2017 Deals So Far</a:t>
            </a:r>
            <a:r>
              <a:rPr lang="en-US" sz="2500" dirty="0" smtClean="0">
                <a:ea typeface="ＭＳ Ｐゴシック" pitchFamily="34" charset="-128"/>
              </a:rPr>
              <a:t>: Imperial Brown acquired Artic Temp; Electrolux Professional bought Grindmaster Cecilware; Franke Foodservice bought fabricator </a:t>
            </a:r>
            <a:r>
              <a:rPr lang="en-US" sz="2500" dirty="0" err="1" smtClean="0">
                <a:ea typeface="ＭＳ Ｐゴシック" pitchFamily="34" charset="-128"/>
              </a:rPr>
              <a:t>Sertek</a:t>
            </a:r>
            <a:r>
              <a:rPr lang="en-US" sz="2500" dirty="0" smtClean="0">
                <a:ea typeface="ＭＳ Ｐゴシック" pitchFamily="34" charset="-128"/>
              </a:rPr>
              <a:t>; </a:t>
            </a:r>
            <a:r>
              <a:rPr lang="en-US" sz="2500" dirty="0" err="1" smtClean="0">
                <a:ea typeface="ＭＳ Ｐゴシック" pitchFamily="34" charset="-128"/>
              </a:rPr>
              <a:t>DeLonghi</a:t>
            </a:r>
            <a:r>
              <a:rPr lang="en-US" sz="2500" dirty="0" smtClean="0">
                <a:ea typeface="ＭＳ Ｐゴシック" pitchFamily="34" charset="-128"/>
              </a:rPr>
              <a:t> bought 40% of Swiss commercial coffee machine maker </a:t>
            </a:r>
            <a:r>
              <a:rPr lang="en-US" sz="2500" dirty="0" err="1" smtClean="0">
                <a:ea typeface="ＭＳ Ｐゴシック" pitchFamily="34" charset="-128"/>
              </a:rPr>
              <a:t>Eversys</a:t>
            </a:r>
            <a:r>
              <a:rPr lang="en-US" sz="2500" dirty="0" smtClean="0">
                <a:ea typeface="ＭＳ Ｐゴシック" pitchFamily="34" charset="-128"/>
              </a:rPr>
              <a:t>; Vollrath bought Belleco; Middleby purchased industrial baking equipment maker </a:t>
            </a:r>
            <a:r>
              <a:rPr lang="en-US" sz="2500" dirty="0" err="1" smtClean="0">
                <a:ea typeface="ＭＳ Ｐゴシック" pitchFamily="34" charset="-128"/>
              </a:rPr>
              <a:t>Burford</a:t>
            </a:r>
            <a:r>
              <a:rPr lang="en-US" sz="2500" dirty="0" smtClean="0">
                <a:ea typeface="ＭＳ Ｐゴシック" pitchFamily="34" charset="-128"/>
              </a:rPr>
              <a:t>; Cornerstone Foodservice Group bought Lloyd Pans; Montague bought TurboCoil.</a:t>
            </a:r>
            <a:endParaRPr lang="en-US" sz="2500" u="sng" dirty="0" smtClean="0">
              <a:ea typeface="ＭＳ Ｐゴシック" pitchFamily="34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39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i="1" dirty="0" smtClean="0">
                <a:ea typeface="ＭＳ Ｐゴシック" pitchFamily="34" charset="-128"/>
              </a:rPr>
              <a:t>FER </a:t>
            </a:r>
            <a:r>
              <a:rPr lang="en-US" sz="4000" dirty="0" smtClean="0">
                <a:ea typeface="ＭＳ Ｐゴシック" pitchFamily="34" charset="-128"/>
              </a:rPr>
              <a:t>Top 100 E&amp;S Manufacturers Overview</a:t>
            </a:r>
            <a:r>
              <a:rPr lang="en-US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11430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600" dirty="0" smtClean="0">
                <a:ea typeface="ＭＳ Ｐゴシック" pitchFamily="34" charset="-128"/>
              </a:rPr>
              <a:t>Growth of </a:t>
            </a:r>
            <a:r>
              <a:rPr lang="en-US" sz="2600" i="1" dirty="0" smtClean="0">
                <a:ea typeface="ＭＳ Ｐゴシック" pitchFamily="34" charset="-128"/>
              </a:rPr>
              <a:t>FER</a:t>
            </a:r>
            <a:r>
              <a:rPr lang="en-US" sz="2600" dirty="0" smtClean="0">
                <a:ea typeface="ＭＳ Ｐゴシック" pitchFamily="34" charset="-128"/>
              </a:rPr>
              <a:t>’s Top 100 E&amp;S Manufacturers rebounded in 2016.</a:t>
            </a:r>
          </a:p>
          <a:p>
            <a:r>
              <a:rPr lang="en-US" sz="2600" dirty="0" smtClean="0">
                <a:ea typeface="ＭＳ Ｐゴシック" pitchFamily="34" charset="-128"/>
              </a:rPr>
              <a:t>The Top 100 grew combined revenues 5.7% last year, compared with weak 3.5% growth in 2015. </a:t>
            </a:r>
          </a:p>
          <a:p>
            <a:r>
              <a:rPr lang="en-US" sz="2600" dirty="0" smtClean="0">
                <a:ea typeface="ＭＳ Ｐゴシック" pitchFamily="34" charset="-128"/>
              </a:rPr>
              <a:t>As a group, the Top 100 returned  to their traditional pace of growing faster than our estimate of </a:t>
            </a:r>
            <a:r>
              <a:rPr lang="en-US" sz="2600" dirty="0">
                <a:ea typeface="ＭＳ Ｐゴシック" pitchFamily="34" charset="-128"/>
              </a:rPr>
              <a:t> 4.3% total industry nominal growth </a:t>
            </a:r>
            <a:r>
              <a:rPr lang="en-US" sz="2600" dirty="0" smtClean="0">
                <a:ea typeface="ＭＳ Ｐゴシック" pitchFamily="34" charset="-128"/>
              </a:rPr>
              <a:t>last year and the 4.4% average quarterly growth for the MAFSI Barometer in 16. </a:t>
            </a:r>
          </a:p>
          <a:p>
            <a:r>
              <a:rPr lang="en-US" sz="2600" dirty="0" smtClean="0">
                <a:ea typeface="ＭＳ Ｐゴシック" pitchFamily="34" charset="-128"/>
              </a:rPr>
              <a:t>Revised Top 100 total for 16 was $14.709 billion compared to</a:t>
            </a:r>
            <a:r>
              <a:rPr lang="en-US" altLang="ja-JP" sz="2600" dirty="0" smtClean="0">
                <a:ea typeface="ＭＳ Ｐゴシック" pitchFamily="34" charset="-128"/>
              </a:rPr>
              <a:t> $13.910 billion in 15 and $13.455 billion in 14.</a:t>
            </a:r>
          </a:p>
          <a:p>
            <a:r>
              <a:rPr lang="en-US" altLang="ja-JP" sz="2600" dirty="0" smtClean="0">
                <a:ea typeface="ＭＳ Ｐゴシック" pitchFamily="34" charset="-128"/>
              </a:rPr>
              <a:t>By revised, we mean we use volumes for 2016’s Top 100 in earlier years. </a:t>
            </a:r>
          </a:p>
          <a:p>
            <a:r>
              <a:rPr lang="en-US" altLang="ja-JP" sz="2600" dirty="0" smtClean="0">
                <a:ea typeface="ＭＳ Ｐゴシック" pitchFamily="34" charset="-128"/>
              </a:rPr>
              <a:t>Remember, there is a lot of </a:t>
            </a:r>
            <a:r>
              <a:rPr lang="en-US" altLang="ja-JP" sz="2600" dirty="0">
                <a:ea typeface="ＭＳ Ｐゴシック" pitchFamily="34" charset="-128"/>
              </a:rPr>
              <a:t>d</a:t>
            </a:r>
            <a:r>
              <a:rPr lang="en-US" altLang="ja-JP" sz="2600" dirty="0" smtClean="0">
                <a:ea typeface="ＭＳ Ｐゴシック" pitchFamily="34" charset="-128"/>
              </a:rPr>
              <a:t>ouble counting and revenues not captured by NAFEM Size &amp; Shape in these numbers.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i="1" dirty="0" smtClean="0">
                <a:ea typeface="ＭＳ Ｐゴシック" pitchFamily="34" charset="-128"/>
              </a:rPr>
              <a:t>FER </a:t>
            </a:r>
            <a:r>
              <a:rPr lang="en-US" sz="4000" dirty="0" smtClean="0">
                <a:ea typeface="ＭＳ Ｐゴシック" pitchFamily="34" charset="-128"/>
              </a:rPr>
              <a:t>Top 100 Mfrs., Change vs. Prior Year</a:t>
            </a:r>
          </a:p>
        </p:txBody>
      </p:sp>
      <p:graphicFrame>
        <p:nvGraphicFramePr>
          <p:cNvPr id="2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846769"/>
              </p:ext>
            </p:extLst>
          </p:nvPr>
        </p:nvGraphicFramePr>
        <p:xfrm>
          <a:off x="745067" y="1473200"/>
          <a:ext cx="10701867" cy="391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6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i="1" dirty="0" smtClean="0">
                <a:ea typeface="ＭＳ Ｐゴシック" pitchFamily="34" charset="-128"/>
              </a:rPr>
              <a:t>FER </a:t>
            </a:r>
            <a:r>
              <a:rPr lang="en-US" sz="4000" dirty="0" smtClean="0">
                <a:ea typeface="ＭＳ Ｐゴシック" pitchFamily="34" charset="-128"/>
              </a:rPr>
              <a:t>Top 100 E&amp;S Manufacturers Overview</a:t>
            </a:r>
            <a:r>
              <a:rPr lang="en-US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1219200"/>
            <a:ext cx="10972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>
                <a:ea typeface="ＭＳ Ｐゴシック" pitchFamily="34" charset="-128"/>
              </a:rPr>
              <a:t>What was behind the rebound were the same factors that caused the slowdown in growth last year: Sales for the big chain-oriented companies improved.</a:t>
            </a:r>
          </a:p>
          <a:p>
            <a:r>
              <a:rPr lang="en-US" sz="2400" dirty="0" smtClean="0">
                <a:ea typeface="ＭＳ Ｐゴシック" pitchFamily="34" charset="-128"/>
              </a:rPr>
              <a:t>Only three of the Top 25 saw sales decline last year, compared to eight in 2015, and in two cases, Welbilt and Standex, divestitures played a role in the drops. </a:t>
            </a:r>
          </a:p>
          <a:p>
            <a:r>
              <a:rPr lang="en-US" sz="2400" dirty="0" smtClean="0">
                <a:ea typeface="ＭＳ Ｐゴシック" pitchFamily="34" charset="-128"/>
              </a:rPr>
              <a:t>The Top 10 and Top 25 Manufacturers outpaced the average growth of the Top 100 with revenue growth of 7.2% and 6.5% respectively.  </a:t>
            </a:r>
          </a:p>
          <a:p>
            <a:r>
              <a:rPr lang="en-US" sz="2400" dirty="0" smtClean="0">
                <a:ea typeface="ＭＳ Ｐゴシック" pitchFamily="34" charset="-128"/>
              </a:rPr>
              <a:t>Last year, the Top 10 companies managed growth of only the 3.5%, the Top 25 3.2%.</a:t>
            </a:r>
          </a:p>
          <a:p>
            <a:r>
              <a:rPr lang="en-US" sz="2400" dirty="0" smtClean="0">
                <a:ea typeface="ＭＳ Ｐゴシック" pitchFamily="34" charset="-128"/>
              </a:rPr>
              <a:t>The gains at the largest companies came in spite of continued softness among the eight publicly reporting companies. They grew combined sales only 2.2% in 16.</a:t>
            </a:r>
          </a:p>
          <a:p>
            <a:r>
              <a:rPr lang="en-US" altLang="ja-JP" sz="2400" dirty="0" smtClean="0">
                <a:ea typeface="ＭＳ Ｐゴシック" pitchFamily="34" charset="-128"/>
              </a:rPr>
              <a:t>Part of the gains can be attributed to the acquisition by Ali Group North America of Metro, Marmon Foodservice’s purchase of Angelo Po, and Middleby Corp.’s acquisition of Follett.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088EEE-858B-48BB-9DF6-268403B69FB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53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ea typeface="ＭＳ Ｐゴシック" pitchFamily="34" charset="-128"/>
              </a:rPr>
              <a:t>MAFSI Barometer History-2Q/2017 Prelim.</a:t>
            </a:r>
          </a:p>
        </p:txBody>
      </p:sp>
      <p:pic>
        <p:nvPicPr>
          <p:cNvPr id="921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600" y="1368083"/>
            <a:ext cx="9296400" cy="4350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04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MAFSI Barometer—2Q/17 </a:t>
            </a:r>
            <a:r>
              <a:rPr lang="en-US" dirty="0" smtClean="0"/>
              <a:t>Prelim</a:t>
            </a:r>
            <a:r>
              <a:rPr lang="en-US" dirty="0" smtClean="0"/>
              <a:t>.</a:t>
            </a:r>
          </a:p>
        </p:txBody>
      </p:sp>
      <p:pic>
        <p:nvPicPr>
          <p:cNvPr id="1945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0" y="1219200"/>
            <a:ext cx="8991600" cy="45719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190B2C-CACE-436D-B41C-EC326A7BADC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4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136035"/>
              </p:ext>
            </p:extLst>
          </p:nvPr>
        </p:nvGraphicFramePr>
        <p:xfrm>
          <a:off x="1524000" y="1915175"/>
          <a:ext cx="9144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2438400" y="533400"/>
            <a:ext cx="7315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+mj-lt"/>
              </a:rPr>
              <a:t>Public E&amp;S Company Blended Sales,</a:t>
            </a:r>
          </a:p>
          <a:p>
            <a:pPr algn="ctr">
              <a:defRPr/>
            </a:pPr>
            <a:r>
              <a:rPr lang="en-US" sz="2800" b="1" dirty="0">
                <a:latin typeface="+mj-lt"/>
              </a:rPr>
              <a:t>Quarterly % Changes Vs. Year </a:t>
            </a:r>
            <a:r>
              <a:rPr lang="en-US" sz="2800" b="1" dirty="0" smtClean="0">
                <a:latin typeface="+mj-lt"/>
              </a:rPr>
              <a:t>Prior  Thru 1Q/17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92A5BD-34BE-469F-AFA8-66B7C32F7A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357739"/>
              </p:ext>
            </p:extLst>
          </p:nvPr>
        </p:nvGraphicFramePr>
        <p:xfrm>
          <a:off x="2590800" y="1752600"/>
          <a:ext cx="7010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2438400" y="533400"/>
            <a:ext cx="7315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+mj-lt"/>
              </a:rPr>
              <a:t>Public E&amp;S Company Blended Sales,</a:t>
            </a:r>
          </a:p>
          <a:p>
            <a:pPr algn="ctr">
              <a:defRPr/>
            </a:pPr>
            <a:r>
              <a:rPr lang="en-US" sz="2800" b="1" dirty="0">
                <a:latin typeface="+mj-lt"/>
              </a:rPr>
              <a:t>Quarterly % Changes Vs. Year </a:t>
            </a:r>
            <a:r>
              <a:rPr lang="en-US" sz="2800" b="1" dirty="0" smtClean="0">
                <a:latin typeface="+mj-lt"/>
              </a:rPr>
              <a:t>Prior, 1Q/17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92A5BD-34BE-469F-AFA8-66B7C32F7A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53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18627</TotalTime>
  <Words>2443</Words>
  <Application>Microsoft Office PowerPoint</Application>
  <PresentationFormat>Custom</PresentationFormat>
  <Paragraphs>842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Custom Design</vt:lpstr>
      <vt:lpstr>2_Custom Design</vt:lpstr>
      <vt:lpstr>3_Custom Design</vt:lpstr>
      <vt:lpstr>1_Custom Design</vt:lpstr>
      <vt:lpstr>  FER Top 100 U.S. Equipment &amp; Supplies Manufacturers 2017</vt:lpstr>
      <vt:lpstr>FER’s Top 100 E&amp;S Manufacturers Overview </vt:lpstr>
      <vt:lpstr>FER Top 100 E&amp;S Manufacturers Overview </vt:lpstr>
      <vt:lpstr>FER Top 100 Mfrs., Change vs. Prior Year</vt:lpstr>
      <vt:lpstr>FER Top 100 E&amp;S Manufacturers Overview </vt:lpstr>
      <vt:lpstr>MAFSI Barometer History-2Q/2017 Prelim.</vt:lpstr>
      <vt:lpstr>MAFSI Barometer—2Q/17 Prelim.</vt:lpstr>
      <vt:lpstr>PowerPoint Presentation</vt:lpstr>
      <vt:lpstr>PowerPoint Presentation</vt:lpstr>
      <vt:lpstr>FER Top 100 E&amp;S Manufacturers: 1-25</vt:lpstr>
      <vt:lpstr>FER Top 100 E&amp;S Manufacturers: 26-50 </vt:lpstr>
      <vt:lpstr>FER Top 100 E&amp;S Manufacturers: 51-75</vt:lpstr>
      <vt:lpstr>FER Top 100 E&amp;S Manufacturers: 76-100</vt:lpstr>
      <vt:lpstr>FER Top 100 E&amp;S Manufacturers Overview </vt:lpstr>
      <vt:lpstr>PowerPoint Presentation</vt:lpstr>
      <vt:lpstr>PowerPoint Presentation</vt:lpstr>
      <vt:lpstr>The Global Players</vt:lpstr>
      <vt:lpstr>The Global Players</vt:lpstr>
      <vt:lpstr>Merger &amp; Acquisition Activity</vt:lpstr>
      <vt:lpstr>Merger &amp; Acquisition Activity</vt:lpstr>
      <vt:lpstr>Merger &amp; Acquisition Activity</vt:lpstr>
      <vt:lpstr>Merger &amp; Acquisition Activity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Christine Palmer</dc:creator>
  <cp:lastModifiedBy>Robin Ashton</cp:lastModifiedBy>
  <cp:revision>1024</cp:revision>
  <cp:lastPrinted>2016-08-06T12:40:28Z</cp:lastPrinted>
  <dcterms:created xsi:type="dcterms:W3CDTF">2008-07-14T17:49:55Z</dcterms:created>
  <dcterms:modified xsi:type="dcterms:W3CDTF">2017-08-22T12:00:16Z</dcterms:modified>
</cp:coreProperties>
</file>